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handoutMasterIdLst>
    <p:handoutMasterId r:id="rId31"/>
  </p:handoutMasterIdLst>
  <p:sldIdLst>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Lst>
  <p:sldSz cx="9144000" cy="6858000" type="screen4x3"/>
  <p:notesSz cx="6858000" cy="9144000"/>
  <p:custDataLst>
    <p:tags r:id="rId35"/>
  </p:custDataLst>
  <p:defaultTextStyle>
    <a:defPPr>
      <a:defRPr lang="en-US"/>
    </a:defPPr>
    <a:lvl1pPr marL="0" lvl="0" indent="0" algn="l" defTabSz="914400" rtl="0" eaLnBrk="1" fontAlgn="base" latinLnBrk="0" hangingPunct="1">
      <a:lnSpc>
        <a:spcPct val="100000"/>
      </a:lnSpc>
      <a:spcBef>
        <a:spcPct val="0"/>
      </a:spcBef>
      <a:spcAft>
        <a:spcPct val="0"/>
      </a:spcAft>
      <a:buNone/>
      <a:defRPr sz="2400" b="0" i="1" u="none" kern="1200" baseline="0">
        <a:solidFill>
          <a:schemeClr val="tx1"/>
        </a:solidFill>
        <a:latin typeface="Times New Roman" panose="02020603050405020304" pitchFamily="18" charset="0"/>
        <a:ea typeface="+mn-ea"/>
        <a:cs typeface="+mn-cs"/>
      </a:defRPr>
    </a:lvl1pPr>
    <a:lvl2pPr marL="457200" lvl="1" indent="0" algn="l" defTabSz="914400" rtl="0" eaLnBrk="1" fontAlgn="base" latinLnBrk="0" hangingPunct="1">
      <a:lnSpc>
        <a:spcPct val="100000"/>
      </a:lnSpc>
      <a:spcBef>
        <a:spcPct val="0"/>
      </a:spcBef>
      <a:spcAft>
        <a:spcPct val="0"/>
      </a:spcAft>
      <a:buNone/>
      <a:defRPr sz="2400" b="0" i="1" u="none" kern="1200" baseline="0">
        <a:solidFill>
          <a:schemeClr val="tx1"/>
        </a:solidFill>
        <a:latin typeface="Times New Roman" panose="02020603050405020304" pitchFamily="18" charset="0"/>
        <a:ea typeface="+mn-ea"/>
        <a:cs typeface="+mn-cs"/>
      </a:defRPr>
    </a:lvl2pPr>
    <a:lvl3pPr marL="914400" lvl="2" indent="0" algn="l" defTabSz="914400" rtl="0" eaLnBrk="1" fontAlgn="base" latinLnBrk="0" hangingPunct="1">
      <a:lnSpc>
        <a:spcPct val="100000"/>
      </a:lnSpc>
      <a:spcBef>
        <a:spcPct val="0"/>
      </a:spcBef>
      <a:spcAft>
        <a:spcPct val="0"/>
      </a:spcAft>
      <a:buNone/>
      <a:defRPr sz="2400" b="0" i="1" u="none" kern="1200" baseline="0">
        <a:solidFill>
          <a:schemeClr val="tx1"/>
        </a:solidFill>
        <a:latin typeface="Times New Roman" panose="02020603050405020304" pitchFamily="18" charset="0"/>
        <a:ea typeface="+mn-ea"/>
        <a:cs typeface="+mn-cs"/>
      </a:defRPr>
    </a:lvl3pPr>
    <a:lvl4pPr marL="1371600" lvl="3" indent="0" algn="l" defTabSz="914400" rtl="0" eaLnBrk="1" fontAlgn="base" latinLnBrk="0" hangingPunct="1">
      <a:lnSpc>
        <a:spcPct val="100000"/>
      </a:lnSpc>
      <a:spcBef>
        <a:spcPct val="0"/>
      </a:spcBef>
      <a:spcAft>
        <a:spcPct val="0"/>
      </a:spcAft>
      <a:buNone/>
      <a:defRPr sz="2400" b="0" i="1" u="none" kern="1200" baseline="0">
        <a:solidFill>
          <a:schemeClr val="tx1"/>
        </a:solidFill>
        <a:latin typeface="Times New Roman" panose="02020603050405020304" pitchFamily="18" charset="0"/>
        <a:ea typeface="+mn-ea"/>
        <a:cs typeface="+mn-cs"/>
      </a:defRPr>
    </a:lvl4pPr>
    <a:lvl5pPr marL="1828800" lvl="4" indent="0" algn="l" defTabSz="914400" rtl="0" eaLnBrk="1" fontAlgn="base" latinLnBrk="0" hangingPunct="1">
      <a:lnSpc>
        <a:spcPct val="100000"/>
      </a:lnSpc>
      <a:spcBef>
        <a:spcPct val="0"/>
      </a:spcBef>
      <a:spcAft>
        <a:spcPct val="0"/>
      </a:spcAft>
      <a:buNone/>
      <a:defRPr sz="2400" b="0" i="1" u="none" kern="1200" baseline="0">
        <a:solidFill>
          <a:schemeClr val="tx1"/>
        </a:solidFill>
        <a:latin typeface="Times New Roman" panose="02020603050405020304" pitchFamily="18" charset="0"/>
        <a:ea typeface="+mn-ea"/>
        <a:cs typeface="+mn-cs"/>
      </a:defRPr>
    </a:lvl5pPr>
    <a:lvl6pPr marL="2286000" lvl="5" indent="0" algn="l" defTabSz="914400" rtl="0" eaLnBrk="1" fontAlgn="base" latinLnBrk="0" hangingPunct="1">
      <a:lnSpc>
        <a:spcPct val="100000"/>
      </a:lnSpc>
      <a:spcBef>
        <a:spcPct val="0"/>
      </a:spcBef>
      <a:spcAft>
        <a:spcPct val="0"/>
      </a:spcAft>
      <a:buNone/>
      <a:defRPr sz="2400" b="0" i="1" u="none" kern="1200" baseline="0">
        <a:solidFill>
          <a:schemeClr val="tx1"/>
        </a:solidFill>
        <a:latin typeface="Times New Roman" panose="02020603050405020304" pitchFamily="18" charset="0"/>
        <a:ea typeface="+mn-ea"/>
        <a:cs typeface="+mn-cs"/>
      </a:defRPr>
    </a:lvl6pPr>
    <a:lvl7pPr marL="2743200" lvl="6" indent="0" algn="l" defTabSz="914400" rtl="0" eaLnBrk="1" fontAlgn="base" latinLnBrk="0" hangingPunct="1">
      <a:lnSpc>
        <a:spcPct val="100000"/>
      </a:lnSpc>
      <a:spcBef>
        <a:spcPct val="0"/>
      </a:spcBef>
      <a:spcAft>
        <a:spcPct val="0"/>
      </a:spcAft>
      <a:buNone/>
      <a:defRPr sz="2400" b="0" i="1" u="none" kern="1200" baseline="0">
        <a:solidFill>
          <a:schemeClr val="tx1"/>
        </a:solidFill>
        <a:latin typeface="Times New Roman" panose="02020603050405020304" pitchFamily="18" charset="0"/>
        <a:ea typeface="+mn-ea"/>
        <a:cs typeface="+mn-cs"/>
      </a:defRPr>
    </a:lvl7pPr>
    <a:lvl8pPr marL="3200400" lvl="7" indent="0" algn="l" defTabSz="914400" rtl="0" eaLnBrk="1" fontAlgn="base" latinLnBrk="0" hangingPunct="1">
      <a:lnSpc>
        <a:spcPct val="100000"/>
      </a:lnSpc>
      <a:spcBef>
        <a:spcPct val="0"/>
      </a:spcBef>
      <a:spcAft>
        <a:spcPct val="0"/>
      </a:spcAft>
      <a:buNone/>
      <a:defRPr sz="2400" b="0" i="1" u="none" kern="1200" baseline="0">
        <a:solidFill>
          <a:schemeClr val="tx1"/>
        </a:solidFill>
        <a:latin typeface="Times New Roman" panose="02020603050405020304" pitchFamily="18" charset="0"/>
        <a:ea typeface="+mn-ea"/>
        <a:cs typeface="+mn-cs"/>
      </a:defRPr>
    </a:lvl8pPr>
    <a:lvl9pPr marL="3657600" lvl="8" indent="0" algn="l" defTabSz="914400" rtl="0" eaLnBrk="1" fontAlgn="base" latinLnBrk="0" hangingPunct="1">
      <a:lnSpc>
        <a:spcPct val="100000"/>
      </a:lnSpc>
      <a:spcBef>
        <a:spcPct val="0"/>
      </a:spcBef>
      <a:spcAft>
        <a:spcPct val="0"/>
      </a:spcAft>
      <a:buNone/>
      <a:defRPr sz="2400" b="0" i="1" u="none" kern="1200" baseline="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339966"/>
    <a:srgbClr val="663300"/>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1996"/>
    <p:restoredTop sz="96440"/>
  </p:normalViewPr>
  <p:slideViewPr>
    <p:cSldViewPr showGuides="1">
      <p:cViewPr varScale="1">
        <p:scale>
          <a:sx n="64" d="100"/>
          <a:sy n="64" d="100"/>
        </p:scale>
        <p:origin x="-82" y="-8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199" cy="76199"/>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5" Type="http://schemas.openxmlformats.org/officeDocument/2006/relationships/tags" Target="tags/tag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handoutMaster" Target="handoutMasters/handoutMaster1.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6626"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a:defRPr sz="1200" i="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26627" name="Rectangle 3"/>
          <p:cNvSpPr>
            <a:spLocks noGrp="1" noChangeArrowheads="1"/>
          </p:cNvSpPr>
          <p:nvPr>
            <p:ph type="dt" sz="quarter" idx="1"/>
          </p:nvPr>
        </p:nvSpPr>
        <p:spPr bwMode="auto">
          <a:xfrm>
            <a:off x="3886200" y="0"/>
            <a:ext cx="2971800" cy="457200"/>
          </a:xfrm>
          <a:prstGeom prst="rect">
            <a:avLst/>
          </a:prstGeom>
          <a:noFill/>
          <a:ln w="9525">
            <a:noFill/>
            <a:miter lim="800000"/>
          </a:ln>
          <a:effectLst/>
        </p:spPr>
        <p:txBody>
          <a:bodyPr vert="horz" wrap="square" lIns="91440" tIns="45720" rIns="91440" bIns="45720" numCol="1" anchor="t" anchorCtr="0" compatLnSpc="1"/>
          <a:lstStyle>
            <a:lvl1pPr algn="r">
              <a:defRPr sz="1200" i="0"/>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26628" name="Rectangle 4"/>
          <p:cNvSpPr>
            <a:spLocks noGrp="1" noChangeArrowheads="1"/>
          </p:cNvSpPr>
          <p:nvPr>
            <p:ph type="ftr" sz="quarter" idx="2"/>
          </p:nvPr>
        </p:nvSpPr>
        <p:spPr bwMode="auto">
          <a:xfrm>
            <a:off x="0" y="8686800"/>
            <a:ext cx="2971800" cy="457200"/>
          </a:xfrm>
          <a:prstGeom prst="rect">
            <a:avLst/>
          </a:prstGeom>
          <a:noFill/>
          <a:ln w="9525">
            <a:noFill/>
            <a:miter lim="800000"/>
          </a:ln>
          <a:effectLst/>
        </p:spPr>
        <p:txBody>
          <a:bodyPr vert="horz" wrap="square" lIns="91440" tIns="45720" rIns="91440" bIns="45720" numCol="1" anchor="b" anchorCtr="0" compatLnSpc="1"/>
          <a:lstStyle>
            <a:lvl1pPr>
              <a:defRPr sz="1200" i="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26629" name="Rectangle 5"/>
          <p:cNvSpPr>
            <a:spLocks noGrp="1" noChangeArrowheads="1"/>
          </p:cNvSpPr>
          <p:nvPr>
            <p:ph type="sldNum" sz="quarter" idx="3"/>
          </p:nvPr>
        </p:nvSpPr>
        <p:spPr bwMode="auto">
          <a:xfrm>
            <a:off x="3886200" y="8686800"/>
            <a:ext cx="2971800" cy="457200"/>
          </a:xfrm>
          <a:prstGeom prst="rect">
            <a:avLst/>
          </a:prstGeom>
          <a:noFill/>
          <a:ln w="9525">
            <a:noFill/>
            <a:miter lim="800000"/>
          </a:ln>
          <a:effectLst/>
        </p:spPr>
        <p:txBody>
          <a:bodyPr vert="horz" wrap="square" lIns="91440" tIns="45720" rIns="91440" bIns="45720" numCol="1" anchor="b" anchorCtr="0" compatLnSpc="1"/>
          <a:p>
            <a:pPr lvl="0" algn="r" eaLnBrk="1" fontAlgn="base" hangingPunct="1">
              <a:buNone/>
            </a:pPr>
            <a:fld id="{9A0DB2DC-4C9A-4742-B13C-FB6460FD3503}" type="slidenum">
              <a:rPr lang="en-US" sz="1200" i="0" strike="noStrike" noProof="1" dirty="0">
                <a:latin typeface="Times New Roman" panose="02020603050405020304" pitchFamily="18" charset="0"/>
                <a:ea typeface="+mn-ea"/>
                <a:cs typeface="+mn-cs"/>
              </a:rPr>
            </a:fld>
            <a:endParaRPr lang="en-US" sz="1200" i="0" strike="noStrike" noProof="1" dirty="0"/>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pPr fontAlgn="base"/>
            <a:r>
              <a:rPr lang="en-US" strike="noStrike" noProof="1" smtClean="0"/>
              <a:t>Click to edit Master title style</a:t>
            </a:r>
            <a:endParaRPr lang="en-US" strike="noStrike" noProof="1"/>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en-US" strike="noStrike" noProof="1" smtClean="0"/>
              <a:t>Click to edit Master subtitle style</a:t>
            </a:r>
            <a:endParaRPr 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6" name="灯片编号占位符 5"/>
          <p:cNvSpPr>
            <a:spLocks noGrp="1"/>
          </p:cNvSpPr>
          <p:nvPr>
            <p:ph type="sldNum" sz="quarter" idx="12"/>
          </p:nvPr>
        </p:nvSpPr>
        <p:spPr/>
        <p:txBody>
          <a:bodyPr/>
          <a:p>
            <a:pPr lvl="0" eaLnBrk="1" fontAlgn="base" hangingPunct="1">
              <a:buNone/>
            </a:pPr>
            <a:fld id="{9A0DB2DC-4C9A-4742-B13C-FB6460FD3503}" type="slidenum">
              <a:rPr lang="en-US" strike="noStrike" noProof="1" dirty="0">
                <a:latin typeface="Times New Roman" panose="02020603050405020304" pitchFamily="18" charset="0"/>
                <a:ea typeface="+mn-ea"/>
                <a:cs typeface="+mn-cs"/>
              </a:rPr>
            </a:fld>
            <a:endParaRPr lang="en-US" strike="noStrike" noProof="1" dirty="0">
              <a:latin typeface="Times New Roman" panose="02020603050405020304" pitchFamily="18"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Content Placeholder 2"/>
          <p:cNvSpPr>
            <a:spLocks noGrp="1"/>
          </p:cNvSpPr>
          <p:nvPr>
            <p:ph idx="1"/>
          </p:nvPr>
        </p:nvSpPr>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6" name="灯片编号占位符 5"/>
          <p:cNvSpPr>
            <a:spLocks noGrp="1"/>
          </p:cNvSpPr>
          <p:nvPr>
            <p:ph type="sldNum" sz="quarter" idx="12"/>
          </p:nvPr>
        </p:nvSpPr>
        <p:spPr/>
        <p:txBody>
          <a:bodyPr/>
          <a:p>
            <a:pPr lvl="0" eaLnBrk="1" fontAlgn="base" hangingPunct="1">
              <a:buNone/>
            </a:pPr>
            <a:fld id="{9A0DB2DC-4C9A-4742-B13C-FB6460FD3503}" type="slidenum">
              <a:rPr lang="en-US" strike="noStrike" noProof="1" dirty="0">
                <a:latin typeface="Times New Roman" panose="02020603050405020304" pitchFamily="18" charset="0"/>
                <a:ea typeface="+mn-ea"/>
                <a:cs typeface="+mn-cs"/>
              </a:rPr>
            </a:fld>
            <a:endParaRPr lang="en-US" strike="noStrike" noProof="1" dirty="0">
              <a:latin typeface="Times New Roman" panose="02020603050405020304" pitchFamily="18"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pPr fontAlgn="base"/>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en-US" strike="noStrike" noProof="1" smtClean="0"/>
              <a:t>Click to edit Master text styles</a:t>
            </a:r>
            <a:endParaRPr lang="en-US" strike="noStrike" noProof="1"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6" name="灯片编号占位符 5"/>
          <p:cNvSpPr>
            <a:spLocks noGrp="1"/>
          </p:cNvSpPr>
          <p:nvPr>
            <p:ph type="sldNum" sz="quarter" idx="12"/>
          </p:nvPr>
        </p:nvSpPr>
        <p:spPr/>
        <p:txBody>
          <a:bodyPr/>
          <a:p>
            <a:pPr lvl="0" eaLnBrk="1" fontAlgn="base" hangingPunct="1">
              <a:buNone/>
            </a:pPr>
            <a:fld id="{9A0DB2DC-4C9A-4742-B13C-FB6460FD3503}" type="slidenum">
              <a:rPr lang="en-US" strike="noStrike" noProof="1" dirty="0">
                <a:latin typeface="Times New Roman" panose="02020603050405020304" pitchFamily="18" charset="0"/>
                <a:ea typeface="+mn-ea"/>
                <a:cs typeface="+mn-cs"/>
              </a:rPr>
            </a:fld>
            <a:endParaRPr lang="en-US" strike="noStrike" noProof="1" dirty="0">
              <a:latin typeface="Times New Roman" panose="02020603050405020304" pitchFamily="18"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7" name="灯片编号占位符 6"/>
          <p:cNvSpPr>
            <a:spLocks noGrp="1"/>
          </p:cNvSpPr>
          <p:nvPr>
            <p:ph type="sldNum" sz="quarter" idx="12"/>
          </p:nvPr>
        </p:nvSpPr>
        <p:spPr/>
        <p:txBody>
          <a:bodyPr/>
          <a:p>
            <a:pPr lvl="0" eaLnBrk="1" fontAlgn="base" hangingPunct="1">
              <a:buNone/>
            </a:pPr>
            <a:fld id="{9A0DB2DC-4C9A-4742-B13C-FB6460FD3503}" type="slidenum">
              <a:rPr lang="en-US" strike="noStrike" noProof="1" dirty="0">
                <a:latin typeface="Times New Roman" panose="02020603050405020304" pitchFamily="18" charset="0"/>
                <a:ea typeface="+mn-ea"/>
                <a:cs typeface="+mn-cs"/>
              </a:rPr>
            </a:fld>
            <a:endParaRPr lang="en-US" strike="noStrike" noProof="1" dirty="0">
              <a:latin typeface="Times New Roman" panose="02020603050405020304" pitchFamily="18"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pPr fontAlgn="base"/>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en-US" strike="noStrike" noProof="1" smtClean="0"/>
              <a:t>Click to edit Master text styles</a:t>
            </a:r>
            <a:endParaRPr lang="en-US" strike="noStrike" noProof="1"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en-US" strike="noStrike" noProof="1" smtClean="0"/>
              <a:t>Click to edit Master text styles</a:t>
            </a:r>
            <a:endParaRPr lang="en-US" strike="noStrike" noProof="1"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9" name="灯片编号占位符 8"/>
          <p:cNvSpPr>
            <a:spLocks noGrp="1"/>
          </p:cNvSpPr>
          <p:nvPr>
            <p:ph type="sldNum" sz="quarter" idx="12"/>
          </p:nvPr>
        </p:nvSpPr>
        <p:spPr/>
        <p:txBody>
          <a:bodyPr/>
          <a:p>
            <a:pPr lvl="0" eaLnBrk="1" fontAlgn="base" hangingPunct="1">
              <a:buNone/>
            </a:pPr>
            <a:fld id="{9A0DB2DC-4C9A-4742-B13C-FB6460FD3503}" type="slidenum">
              <a:rPr lang="en-US" strike="noStrike" noProof="1" dirty="0">
                <a:latin typeface="Times New Roman" panose="02020603050405020304" pitchFamily="18" charset="0"/>
                <a:ea typeface="+mn-ea"/>
                <a:cs typeface="+mn-cs"/>
              </a:rPr>
            </a:fld>
            <a:endParaRPr lang="en-US" strike="noStrike" noProof="1" dirty="0">
              <a:latin typeface="Times New Roman" panose="02020603050405020304" pitchFamily="18"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5" name="灯片编号占位符 4"/>
          <p:cNvSpPr>
            <a:spLocks noGrp="1"/>
          </p:cNvSpPr>
          <p:nvPr>
            <p:ph type="sldNum" sz="quarter" idx="12"/>
          </p:nvPr>
        </p:nvSpPr>
        <p:spPr/>
        <p:txBody>
          <a:bodyPr/>
          <a:p>
            <a:pPr lvl="0" eaLnBrk="1" fontAlgn="base" hangingPunct="1">
              <a:buNone/>
            </a:pPr>
            <a:fld id="{9A0DB2DC-4C9A-4742-B13C-FB6460FD3503}" type="slidenum">
              <a:rPr lang="en-US" strike="noStrike" noProof="1" dirty="0">
                <a:latin typeface="Times New Roman" panose="02020603050405020304" pitchFamily="18" charset="0"/>
                <a:ea typeface="+mn-ea"/>
                <a:cs typeface="+mn-cs"/>
              </a:rPr>
            </a:fld>
            <a:endParaRPr lang="en-US" strike="noStrike" noProof="1" dirty="0">
              <a:latin typeface="Times New Roman" panose="02020603050405020304" pitchFamily="18"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4" name="灯片编号占位符 3"/>
          <p:cNvSpPr>
            <a:spLocks noGrp="1"/>
          </p:cNvSpPr>
          <p:nvPr>
            <p:ph type="sldNum" sz="quarter" idx="12"/>
          </p:nvPr>
        </p:nvSpPr>
        <p:spPr/>
        <p:txBody>
          <a:bodyPr/>
          <a:p>
            <a:pPr lvl="0" eaLnBrk="1" fontAlgn="base" hangingPunct="1">
              <a:buNone/>
            </a:pPr>
            <a:fld id="{9A0DB2DC-4C9A-4742-B13C-FB6460FD3503}" type="slidenum">
              <a:rPr lang="en-US" strike="noStrike" noProof="1" dirty="0">
                <a:latin typeface="Times New Roman" panose="02020603050405020304" pitchFamily="18" charset="0"/>
                <a:ea typeface="+mn-ea"/>
                <a:cs typeface="+mn-cs"/>
              </a:rPr>
            </a:fld>
            <a:endParaRPr lang="en-US" strike="noStrike" noProof="1" dirty="0">
              <a:latin typeface="Times New Roman" panose="02020603050405020304" pitchFamily="18"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pPr fontAlgn="base"/>
            <a:r>
              <a:rPr lang="en-US" strike="noStrike" noProof="1" smtClean="0"/>
              <a:t>Click to edit Master title style</a:t>
            </a:r>
            <a:endParaRPr lang="en-US" strike="noStrike" noProof="1"/>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en-US" strike="noStrike" noProof="1" smtClean="0"/>
              <a:t>Click to edit Master text styles</a:t>
            </a:r>
            <a:endParaRPr lang="en-US" strike="noStrike" noProof="1"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7" name="灯片编号占位符 6"/>
          <p:cNvSpPr>
            <a:spLocks noGrp="1"/>
          </p:cNvSpPr>
          <p:nvPr>
            <p:ph type="sldNum" sz="quarter" idx="12"/>
          </p:nvPr>
        </p:nvSpPr>
        <p:spPr/>
        <p:txBody>
          <a:bodyPr/>
          <a:p>
            <a:pPr lvl="0" eaLnBrk="1" fontAlgn="base" hangingPunct="1">
              <a:buNone/>
            </a:pPr>
            <a:fld id="{9A0DB2DC-4C9A-4742-B13C-FB6460FD3503}" type="slidenum">
              <a:rPr lang="en-US" strike="noStrike" noProof="1" dirty="0">
                <a:latin typeface="Times New Roman" panose="02020603050405020304" pitchFamily="18" charset="0"/>
                <a:ea typeface="+mn-ea"/>
                <a:cs typeface="+mn-cs"/>
              </a:rPr>
            </a:fld>
            <a:endParaRPr lang="en-US" strike="noStrike" noProof="1" dirty="0">
              <a:latin typeface="Times New Roman" panose="02020603050405020304" pitchFamily="18"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pPr fontAlgn="base"/>
            <a:r>
              <a:rPr lang="en-US" strike="noStrike" noProof="1" smtClean="0"/>
              <a:t>Click to edit Master title style</a:t>
            </a:r>
            <a:endParaRPr lang="en-US" strike="noStrike" noProof="1"/>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en-US" strike="noStrike" noProof="1" smtClean="0"/>
              <a:t>Click to edit Master text styles</a:t>
            </a:r>
            <a:endParaRPr lang="en-US" strike="noStrike" noProof="1"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7" name="灯片编号占位符 6"/>
          <p:cNvSpPr>
            <a:spLocks noGrp="1"/>
          </p:cNvSpPr>
          <p:nvPr>
            <p:ph type="sldNum" sz="quarter" idx="12"/>
          </p:nvPr>
        </p:nvSpPr>
        <p:spPr/>
        <p:txBody>
          <a:bodyPr/>
          <a:p>
            <a:pPr lvl="0" eaLnBrk="1" fontAlgn="base" hangingPunct="1">
              <a:buNone/>
            </a:pPr>
            <a:fld id="{9A0DB2DC-4C9A-4742-B13C-FB6460FD3503}" type="slidenum">
              <a:rPr lang="en-US" strike="noStrike" noProof="1" dirty="0">
                <a:latin typeface="Times New Roman" panose="02020603050405020304" pitchFamily="18" charset="0"/>
                <a:ea typeface="+mn-ea"/>
                <a:cs typeface="+mn-cs"/>
              </a:rPr>
            </a:fld>
            <a:endParaRPr lang="en-US" strike="noStrike" noProof="1" dirty="0">
              <a:latin typeface="Times New Roman" panose="02020603050405020304" pitchFamily="18"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p:txBody>
          <a:bodyPr vert="eaVert"/>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6" name="灯片编号占位符 5"/>
          <p:cNvSpPr>
            <a:spLocks noGrp="1"/>
          </p:cNvSpPr>
          <p:nvPr>
            <p:ph type="sldNum" sz="quarter" idx="12"/>
          </p:nvPr>
        </p:nvSpPr>
        <p:spPr/>
        <p:txBody>
          <a:bodyPr/>
          <a:p>
            <a:pPr lvl="0" eaLnBrk="1" fontAlgn="base" hangingPunct="1">
              <a:buNone/>
            </a:pPr>
            <a:fld id="{9A0DB2DC-4C9A-4742-B13C-FB6460FD3503}" type="slidenum">
              <a:rPr lang="en-US" strike="noStrike" noProof="1" dirty="0">
                <a:latin typeface="Times New Roman" panose="02020603050405020304" pitchFamily="18" charset="0"/>
                <a:ea typeface="+mn-ea"/>
                <a:cs typeface="+mn-cs"/>
              </a:rPr>
            </a:fld>
            <a:endParaRPr lang="en-US" strike="noStrike" noProof="1" dirty="0">
              <a:latin typeface="Times New Roman" panose="02020603050405020304" pitchFamily="18"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pPr fontAlgn="base"/>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a:xfrm>
            <a:off x="685800" y="609600"/>
            <a:ext cx="5676900" cy="5486400"/>
          </a:xfrm>
        </p:spPr>
        <p:txBody>
          <a:bodyPr vert="eaVert"/>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6" name="灯片编号占位符 5"/>
          <p:cNvSpPr>
            <a:spLocks noGrp="1"/>
          </p:cNvSpPr>
          <p:nvPr>
            <p:ph type="sldNum" sz="quarter" idx="12"/>
          </p:nvPr>
        </p:nvSpPr>
        <p:spPr/>
        <p:txBody>
          <a:bodyPr/>
          <a:p>
            <a:pPr lvl="0" eaLnBrk="1" fontAlgn="base" hangingPunct="1">
              <a:buNone/>
            </a:pPr>
            <a:fld id="{9A0DB2DC-4C9A-4742-B13C-FB6460FD3503}" type="slidenum">
              <a:rPr lang="en-US" strike="noStrike" noProof="1" dirty="0">
                <a:latin typeface="Times New Roman" panose="02020603050405020304" pitchFamily="18" charset="0"/>
                <a:ea typeface="+mn-ea"/>
                <a:cs typeface="+mn-cs"/>
              </a:rPr>
            </a:fld>
            <a:endParaRPr lang="en-US" strike="noStrike" noProof="1" dirty="0">
              <a:latin typeface="Times New Roman" panose="02020603050405020304" pitchFamily="18"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Rectangle 2"/>
          <p:cNvSpPr>
            <a:spLocks noGrp="1"/>
          </p:cNvSpPr>
          <p:nvPr>
            <p:ph type="title"/>
          </p:nvPr>
        </p:nvSpPr>
        <p:spPr>
          <a:xfrm>
            <a:off x="685800" y="609600"/>
            <a:ext cx="7772400" cy="1143000"/>
          </a:xfrm>
          <a:prstGeom prst="rect">
            <a:avLst/>
          </a:prstGeom>
          <a:noFill/>
          <a:ln w="9525">
            <a:noFill/>
          </a:ln>
        </p:spPr>
        <p:txBody>
          <a:bodyPr anchor="ctr" anchorCtr="0"/>
          <a:p>
            <a:pPr lvl="0"/>
            <a:r>
              <a:rPr lang="en-US" altLang="zh-CN" dirty="0"/>
              <a:t>Click to edit Master title style</a:t>
            </a:r>
            <a:endParaRPr lang="en-US" altLang="zh-CN" dirty="0"/>
          </a:p>
        </p:txBody>
      </p:sp>
      <p:sp>
        <p:nvSpPr>
          <p:cNvPr id="1027" name="Rectangle 3"/>
          <p:cNvSpPr>
            <a:spLocks noGrp="1"/>
          </p:cNvSpPr>
          <p:nvPr>
            <p:ph type="body"/>
          </p:nvPr>
        </p:nvSpPr>
        <p:spPr>
          <a:xfrm>
            <a:off x="685800" y="1981200"/>
            <a:ext cx="7772400" cy="4114800"/>
          </a:xfrm>
          <a:prstGeom prst="rect">
            <a:avLst/>
          </a:prstGeom>
          <a:noFill/>
          <a:ln w="9525">
            <a:noFill/>
          </a:ln>
        </p:spPr>
        <p:txBody>
          <a:bodyPr anchor="t" anchorCtr="0"/>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ln>
          <a:effectLst/>
        </p:spPr>
        <p:txBody>
          <a:bodyPr vert="horz" wrap="square" lIns="91440" tIns="45720" rIns="91440" bIns="45720" numCol="1" anchor="t" anchorCtr="0" compatLnSpc="1"/>
          <a:lstStyle>
            <a:lvl1pPr>
              <a:defRPr sz="1400" i="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ln>
          <a:effectLst/>
        </p:spPr>
        <p:txBody>
          <a:bodyPr vert="horz" wrap="square" lIns="91440" tIns="45720" rIns="91440" bIns="45720" numCol="1" anchor="t" anchorCtr="0" compatLnSpc="1"/>
          <a:lstStyle>
            <a:lvl1pPr algn="ctr">
              <a:defRPr sz="1400" i="0"/>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ln>
          <a:effectLst/>
        </p:spPr>
        <p:txBody>
          <a:bodyPr vert="horz" wrap="square" lIns="91440" tIns="45720" rIns="91440" bIns="45720" numCol="1" anchor="t" anchorCtr="0" compatLnSpc="1"/>
          <a:lstStyle>
            <a:lvl1pPr algn="r">
              <a:defRPr sz="1400" i="0"/>
            </a:lvl1pPr>
          </a:lstStyle>
          <a:p>
            <a:pPr lvl="0" eaLnBrk="1" fontAlgn="base" hangingPunct="1">
              <a:buNone/>
            </a:pPr>
            <a:fld id="{9A0DB2DC-4C9A-4742-B13C-FB6460FD3503}" type="slidenum">
              <a:rPr lang="en-US" strike="noStrike" noProof="1" dirty="0">
                <a:latin typeface="Times New Roman" panose="02020603050405020304" pitchFamily="18" charset="0"/>
                <a:ea typeface="+mn-ea"/>
                <a:cs typeface="+mn-cs"/>
              </a:rPr>
            </a:fld>
            <a:endParaRPr lang="en-US" strike="noStrike" noProof="1" dirty="0">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5.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8.png"/><Relationship Id="rId1" Type="http://schemas.openxmlformats.org/officeDocument/2006/relationships/image" Target="../media/image27.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9.png"/></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3.png"/><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5.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6.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Rectangle 3"/>
          <p:cNvSpPr>
            <a:spLocks noGrp="1" noChangeArrowheads="1"/>
          </p:cNvSpPr>
          <p:nvPr>
            <p:ph idx="1"/>
          </p:nvPr>
        </p:nvSpPr>
        <p:spPr>
          <a:xfrm>
            <a:off x="304800" y="1524000"/>
            <a:ext cx="8382000" cy="5181600"/>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Tx/>
              <a:buSzTx/>
              <a:buFontTx/>
              <a:buChar char="•"/>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Introduction/objectives</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Tx/>
              <a:buChar char="•"/>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Classification of forging processes</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1771650" marR="0" lvl="3" indent="-514350" algn="l" defTabSz="914400" rtl="0" eaLnBrk="0" fontAlgn="base" latinLnBrk="0" hangingPunct="0">
              <a:lnSpc>
                <a:spcPct val="100000"/>
              </a:lnSpc>
              <a:spcBef>
                <a:spcPct val="20000"/>
              </a:spcBef>
              <a:spcAft>
                <a:spcPct val="0"/>
              </a:spcAft>
              <a:buClrTx/>
              <a:buSzTx/>
              <a:buFont typeface="+mj-lt"/>
              <a:buAutoNum type="arabicPeriod"/>
              <a:defRPr/>
            </a:pPr>
            <a:r>
              <a:rPr kumimoji="0" lang="en-US" sz="2400" b="0" i="0" u="none" strike="noStrike" kern="0" cap="none" spc="0" normalizeH="0" baseline="0" noProof="0" dirty="0" smtClean="0">
                <a:ln>
                  <a:noFill/>
                </a:ln>
                <a:solidFill>
                  <a:srgbClr val="FF0000"/>
                </a:solidFill>
                <a:effectLst/>
                <a:uLnTx/>
                <a:uFillTx/>
                <a:latin typeface="+mn-lt"/>
                <a:ea typeface="+mn-ea"/>
                <a:cs typeface="+mn-cs"/>
              </a:rPr>
              <a:t>Hammer or drop forging</a:t>
            </a:r>
            <a:endParaRPr kumimoji="0" lang="en-US" sz="2400" b="0" i="0" u="none" strike="noStrike" kern="0" cap="none" spc="0" normalizeH="0" baseline="0" noProof="0" dirty="0" smtClean="0">
              <a:ln>
                <a:noFill/>
              </a:ln>
              <a:solidFill>
                <a:srgbClr val="FF0000"/>
              </a:solidFill>
              <a:effectLst/>
              <a:uLnTx/>
              <a:uFillTx/>
              <a:latin typeface="+mn-lt"/>
              <a:ea typeface="+mn-ea"/>
              <a:cs typeface="+mn-cs"/>
            </a:endParaRPr>
          </a:p>
          <a:p>
            <a:pPr marL="1771650" marR="0" lvl="3" indent="-514350" algn="l" defTabSz="914400" rtl="0" eaLnBrk="0" fontAlgn="base" latinLnBrk="0" hangingPunct="0">
              <a:lnSpc>
                <a:spcPct val="100000"/>
              </a:lnSpc>
              <a:spcBef>
                <a:spcPct val="20000"/>
              </a:spcBef>
              <a:spcAft>
                <a:spcPct val="0"/>
              </a:spcAft>
              <a:buClrTx/>
              <a:buSzTx/>
              <a:buFont typeface="+mj-lt"/>
              <a:buAutoNum type="arabicPeriod"/>
              <a:defRPr/>
            </a:pPr>
            <a:r>
              <a:rPr kumimoji="0" lang="en-US" sz="2400" b="0" i="0" u="none" strike="noStrike" kern="0" cap="none" spc="0" normalizeH="0" baseline="0" noProof="0" dirty="0" smtClean="0">
                <a:ln>
                  <a:noFill/>
                </a:ln>
                <a:solidFill>
                  <a:srgbClr val="FF0000"/>
                </a:solidFill>
                <a:effectLst/>
                <a:uLnTx/>
                <a:uFillTx/>
                <a:latin typeface="+mn-lt"/>
                <a:ea typeface="+mn-ea"/>
                <a:cs typeface="+mn-cs"/>
              </a:rPr>
              <a:t>Press forging</a:t>
            </a:r>
            <a:endParaRPr kumimoji="0" lang="en-US" sz="2400" b="0" i="0" u="none" strike="noStrike" kern="0" cap="none" spc="0" normalizeH="0" baseline="0" noProof="0" dirty="0" smtClean="0">
              <a:ln>
                <a:noFill/>
              </a:ln>
              <a:solidFill>
                <a:srgbClr val="FF0000"/>
              </a:solidFill>
              <a:effectLst/>
              <a:uLnTx/>
              <a:uFillTx/>
              <a:latin typeface="+mn-lt"/>
              <a:ea typeface="+mn-ea"/>
              <a:cs typeface="+mn-cs"/>
            </a:endParaRPr>
          </a:p>
          <a:p>
            <a:pPr marL="1771650" marR="0" lvl="3" indent="-514350" algn="l" defTabSz="914400" rtl="0" eaLnBrk="0" fontAlgn="base" latinLnBrk="0" hangingPunct="0">
              <a:lnSpc>
                <a:spcPct val="100000"/>
              </a:lnSpc>
              <a:spcBef>
                <a:spcPct val="20000"/>
              </a:spcBef>
              <a:spcAft>
                <a:spcPct val="0"/>
              </a:spcAft>
              <a:buClrTx/>
              <a:buSzTx/>
              <a:buFont typeface="+mj-lt"/>
              <a:buAutoNum type="arabicPeriod"/>
              <a:defRPr/>
            </a:pPr>
            <a:r>
              <a:rPr kumimoji="0" lang="en-US" sz="2400" b="0" i="0" u="none" strike="noStrike" kern="0" cap="none" spc="0" normalizeH="0" baseline="0" noProof="0" dirty="0" smtClean="0">
                <a:ln>
                  <a:noFill/>
                </a:ln>
                <a:solidFill>
                  <a:srgbClr val="FF0000"/>
                </a:solidFill>
                <a:effectLst/>
                <a:uLnTx/>
                <a:uFillTx/>
                <a:latin typeface="+mn-lt"/>
                <a:ea typeface="Arial" panose="020B0604020202020204" pitchFamily="34" charset="0"/>
                <a:cs typeface="+mn-ea"/>
              </a:rPr>
              <a:t> </a:t>
            </a:r>
            <a:r>
              <a:rPr kumimoji="0" lang="en-US" sz="2400" b="0" i="0" u="none" strike="noStrike" kern="0" cap="none" spc="0" normalizeH="0" baseline="0" noProof="0" dirty="0" smtClean="0">
                <a:ln>
                  <a:noFill/>
                </a:ln>
                <a:solidFill>
                  <a:srgbClr val="FF0000"/>
                </a:solidFill>
                <a:effectLst/>
                <a:uLnTx/>
                <a:uFillTx/>
                <a:latin typeface="+mn-lt"/>
                <a:ea typeface="+mn-ea"/>
                <a:cs typeface="+mn-cs"/>
              </a:rPr>
              <a:t>Open-die forging</a:t>
            </a:r>
            <a:endParaRPr kumimoji="0" lang="en-US" sz="2400" b="0" i="0" u="none" strike="noStrike" kern="0" cap="none" spc="0" normalizeH="0" baseline="0" noProof="0" dirty="0" smtClean="0">
              <a:ln>
                <a:noFill/>
              </a:ln>
              <a:solidFill>
                <a:srgbClr val="FF0000"/>
              </a:solidFill>
              <a:effectLst/>
              <a:uLnTx/>
              <a:uFillTx/>
              <a:latin typeface="+mn-lt"/>
              <a:ea typeface="+mn-ea"/>
              <a:cs typeface="+mn-cs"/>
            </a:endParaRPr>
          </a:p>
          <a:p>
            <a:pPr marL="1771650" marR="0" lvl="3" indent="-514350" algn="l" defTabSz="914400" rtl="0" eaLnBrk="0" fontAlgn="base" latinLnBrk="0" hangingPunct="0">
              <a:lnSpc>
                <a:spcPct val="100000"/>
              </a:lnSpc>
              <a:spcBef>
                <a:spcPct val="20000"/>
              </a:spcBef>
              <a:spcAft>
                <a:spcPct val="0"/>
              </a:spcAft>
              <a:buClrTx/>
              <a:buSzTx/>
              <a:buFont typeface="+mj-lt"/>
              <a:buAutoNum type="arabicPeriod"/>
              <a:defRPr/>
            </a:pPr>
            <a:r>
              <a:rPr kumimoji="0" lang="en-US" sz="2400" b="0" i="0" u="none" strike="noStrike" kern="0" cap="none" spc="0" normalizeH="0" baseline="0" noProof="0" dirty="0" smtClean="0">
                <a:ln>
                  <a:noFill/>
                </a:ln>
                <a:solidFill>
                  <a:srgbClr val="FF0000"/>
                </a:solidFill>
                <a:effectLst/>
                <a:uLnTx/>
                <a:uFillTx/>
                <a:latin typeface="+mn-lt"/>
                <a:ea typeface="Arial" panose="020B0604020202020204" pitchFamily="34" charset="0"/>
                <a:cs typeface="+mn-ea"/>
              </a:rPr>
              <a:t> </a:t>
            </a:r>
            <a:r>
              <a:rPr kumimoji="0" lang="en-US" sz="2400" b="0" i="0" u="none" strike="noStrike" kern="0" cap="none" spc="0" normalizeH="0" baseline="0" noProof="0" dirty="0" smtClean="0">
                <a:ln>
                  <a:noFill/>
                </a:ln>
                <a:solidFill>
                  <a:srgbClr val="FF0000"/>
                </a:solidFill>
                <a:effectLst/>
                <a:uLnTx/>
                <a:uFillTx/>
                <a:latin typeface="+mn-lt"/>
                <a:ea typeface="+mn-ea"/>
                <a:cs typeface="+mn-cs"/>
              </a:rPr>
              <a:t>Closed-die forging</a:t>
            </a:r>
            <a:endParaRPr kumimoji="0" lang="en-US" sz="2400" b="0" i="0" u="none" strike="noStrike" kern="0" cap="none" spc="0" normalizeH="0" baseline="0" noProof="0" dirty="0" smtClean="0">
              <a:ln>
                <a:noFill/>
              </a:ln>
              <a:solidFill>
                <a:srgbClr val="FF0000"/>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Tx/>
              <a:buChar char="•"/>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Calculation of forging loads</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Tx/>
              <a:buChar char="•"/>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Effect of forging on microstructure</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Tx/>
              <a:buChar char="•"/>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Residual stresses in forgings</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Tx/>
              <a:buChar char="•"/>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Typical forging defects</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3073" name="Oval 4"/>
          <p:cNvSpPr/>
          <p:nvPr/>
        </p:nvSpPr>
        <p:spPr>
          <a:xfrm>
            <a:off x="609600" y="-380365"/>
            <a:ext cx="6477000" cy="1905000"/>
          </a:xfrm>
          <a:prstGeom prst="ellipse">
            <a:avLst/>
          </a:prstGeom>
          <a:ln>
            <a:noFill/>
            <a:headEnd type="none" w="med" len="med"/>
            <a:tailEnd type="none" w="med" len="med"/>
          </a:ln>
        </p:spPr>
        <p:style>
          <a:lnRef idx="2">
            <a:schemeClr val="accent1"/>
          </a:lnRef>
          <a:fillRef idx="0">
            <a:srgbClr val="FFFFFF"/>
          </a:fillRef>
          <a:effectRef idx="0">
            <a:srgbClr val="FFFFFF"/>
          </a:effectRef>
          <a:fontRef idx="minor">
            <a:schemeClr val="tx1"/>
          </a:fontRef>
        </p:style>
        <p:txBody>
          <a:bodyPr wrap="none" anchor="ctr" anchorCtr="0">
            <a:scene3d>
              <a:camera prst="orthographicFront"/>
              <a:lightRig rig="threePt" dir="t"/>
            </a:scene3d>
          </a:bodyPr>
          <a:p>
            <a:pPr algn="ctr"/>
            <a:r>
              <a:rPr lang="en-US" altLang="zh-CN" sz="4400" i="0" dirty="0">
                <a:ln w="22225">
                  <a:solidFill>
                    <a:schemeClr val="accent2"/>
                  </a:solidFill>
                  <a:prstDash val="solid"/>
                </a:ln>
                <a:solidFill>
                  <a:schemeClr val="accent2">
                    <a:lumMod val="40000"/>
                    <a:lumOff val="60000"/>
                  </a:schemeClr>
                </a:solidFill>
                <a:effectLst/>
                <a:latin typeface="Times New Roman" panose="02020603050405020304" pitchFamily="18" charset="0"/>
              </a:rPr>
              <a:t>Forging Die casting</a:t>
            </a:r>
            <a:endParaRPr lang="en-US" altLang="zh-CN" sz="4400" i="0" dirty="0">
              <a:ln w="22225">
                <a:solidFill>
                  <a:schemeClr val="accent2"/>
                </a:solidFill>
                <a:prstDash val="solid"/>
              </a:ln>
              <a:solidFill>
                <a:schemeClr val="accent2">
                  <a:lumMod val="40000"/>
                  <a:lumOff val="60000"/>
                </a:schemeClr>
              </a:solidFill>
              <a:effectLst/>
              <a:latin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1" name="Title 1"/>
          <p:cNvSpPr>
            <a:spLocks noGrp="1"/>
          </p:cNvSpPr>
          <p:nvPr>
            <p:ph type="title"/>
          </p:nvPr>
        </p:nvSpPr>
        <p:spPr>
          <a:xfrm>
            <a:off x="685800" y="457200"/>
            <a:ext cx="7772400" cy="533400"/>
          </a:xfrm>
        </p:spPr>
        <p:txBody>
          <a:bodyPr vert="horz" wrap="square" lIns="91440" tIns="45720" rIns="91440" bIns="45720" anchor="ctr" anchorCtr="0"/>
          <a:p>
            <a:r>
              <a:rPr lang="en-US" altLang="zh-CN" dirty="0">
                <a:solidFill>
                  <a:srgbClr val="FF0000"/>
                </a:solidFill>
              </a:rPr>
              <a:t>Introduction</a:t>
            </a:r>
            <a:endParaRPr lang="en-US" altLang="zh-CN" dirty="0">
              <a:solidFill>
                <a:srgbClr val="FF0000"/>
              </a:solidFill>
            </a:endParaRPr>
          </a:p>
        </p:txBody>
      </p:sp>
      <p:sp>
        <p:nvSpPr>
          <p:cNvPr id="5122" name="Content Placeholder 2"/>
          <p:cNvSpPr>
            <a:spLocks noGrp="1"/>
          </p:cNvSpPr>
          <p:nvPr>
            <p:ph idx="1"/>
          </p:nvPr>
        </p:nvSpPr>
        <p:spPr>
          <a:xfrm>
            <a:off x="685800" y="1219200"/>
            <a:ext cx="7772400" cy="4876800"/>
          </a:xfrm>
        </p:spPr>
        <p:txBody>
          <a:bodyPr vert="horz" wrap="square" lIns="91440" tIns="45720" rIns="91440" bIns="45720" anchor="t" anchorCtr="0"/>
          <a:p>
            <a:pPr>
              <a:buFont typeface="Wingdings" panose="05000000000000000000" pitchFamily="2" charset="2"/>
              <a:buChar char="v"/>
            </a:pPr>
            <a:r>
              <a:rPr lang="en-US" altLang="zh-CN" sz="2800" dirty="0"/>
              <a:t>Forging is the working of metal into a useful shape by hammering or pressing.</a:t>
            </a:r>
            <a:endParaRPr lang="en-US" altLang="zh-CN" sz="2800" dirty="0"/>
          </a:p>
          <a:p>
            <a:pPr>
              <a:buFont typeface="Wingdings" panose="05000000000000000000" pitchFamily="2" charset="2"/>
              <a:buChar char="v"/>
            </a:pPr>
            <a:r>
              <a:rPr lang="en-US" altLang="zh-CN" sz="2800" dirty="0"/>
              <a:t>The oldest of the metalworking arts (primitive blacksmith).</a:t>
            </a:r>
            <a:endParaRPr lang="en-US" altLang="zh-CN" sz="2800" dirty="0"/>
          </a:p>
        </p:txBody>
      </p:sp>
      <p:pic>
        <p:nvPicPr>
          <p:cNvPr id="5123" name="Picture 2"/>
          <p:cNvPicPr>
            <a:picLocks noChangeAspect="1"/>
          </p:cNvPicPr>
          <p:nvPr/>
        </p:nvPicPr>
        <p:blipFill>
          <a:blip r:embed="rId1"/>
          <a:stretch>
            <a:fillRect/>
          </a:stretch>
        </p:blipFill>
        <p:spPr>
          <a:xfrm>
            <a:off x="914400" y="3505200"/>
            <a:ext cx="3486150" cy="2381250"/>
          </a:xfrm>
          <a:prstGeom prst="rect">
            <a:avLst/>
          </a:prstGeom>
          <a:noFill/>
          <a:ln w="9525">
            <a:noFill/>
          </a:ln>
        </p:spPr>
      </p:pic>
      <p:pic>
        <p:nvPicPr>
          <p:cNvPr id="5124" name="Picture 3"/>
          <p:cNvPicPr>
            <a:picLocks noChangeAspect="1"/>
          </p:cNvPicPr>
          <p:nvPr/>
        </p:nvPicPr>
        <p:blipFill>
          <a:blip r:embed="rId2"/>
          <a:stretch>
            <a:fillRect/>
          </a:stretch>
        </p:blipFill>
        <p:spPr>
          <a:xfrm>
            <a:off x="5562600" y="3962400"/>
            <a:ext cx="1362075" cy="1866900"/>
          </a:xfrm>
          <a:prstGeom prst="rect">
            <a:avLst/>
          </a:prstGeom>
          <a:noFill/>
          <a:ln w="9525">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5" name="Content Placeholder 5"/>
          <p:cNvSpPr>
            <a:spLocks noGrp="1"/>
          </p:cNvSpPr>
          <p:nvPr>
            <p:ph idx="1"/>
          </p:nvPr>
        </p:nvSpPr>
        <p:spPr>
          <a:xfrm>
            <a:off x="685800" y="1143000"/>
            <a:ext cx="7772400" cy="4876800"/>
          </a:xfrm>
        </p:spPr>
        <p:txBody>
          <a:bodyPr vert="horz" wrap="square" lIns="91440" tIns="45720" rIns="91440" bIns="45720" anchor="t" anchorCtr="0"/>
          <a:p>
            <a:pPr>
              <a:buFont typeface="Wingdings" panose="05000000000000000000" pitchFamily="2" charset="2"/>
              <a:buChar char="v"/>
            </a:pPr>
            <a:r>
              <a:rPr lang="en-US" altLang="zh-CN" dirty="0"/>
              <a:t>Replacement of machinery occurred during early the Industrial revolution.</a:t>
            </a:r>
            <a:endParaRPr lang="en-US" altLang="zh-CN" dirty="0"/>
          </a:p>
          <a:p>
            <a:pPr>
              <a:buFont typeface="Wingdings" panose="05000000000000000000" pitchFamily="2" charset="2"/>
              <a:buChar char="v"/>
            </a:pPr>
            <a:r>
              <a:rPr lang="en-US" altLang="zh-CN" dirty="0"/>
              <a:t>Forging machines are now capable of making parts ranging in size of a bolt to a turbine rotor.</a:t>
            </a:r>
            <a:endParaRPr lang="en-US" altLang="zh-CN" dirty="0"/>
          </a:p>
          <a:p>
            <a:pPr>
              <a:buFont typeface="Wingdings" panose="05000000000000000000" pitchFamily="2" charset="2"/>
              <a:buChar char="v"/>
            </a:pPr>
            <a:r>
              <a:rPr lang="en-US" altLang="zh-CN" dirty="0"/>
              <a:t>Most forging operations are carried out hot, although certain metals may be cold-forged.</a:t>
            </a:r>
            <a:endParaRPr lang="en-US" altLang="zh-CN" dirty="0"/>
          </a:p>
          <a:p>
            <a:endParaRPr lang="en-US" altLang="zh-C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9" name="Title 1"/>
          <p:cNvSpPr>
            <a:spLocks noGrp="1"/>
          </p:cNvSpPr>
          <p:nvPr>
            <p:ph type="title"/>
          </p:nvPr>
        </p:nvSpPr>
        <p:spPr>
          <a:xfrm>
            <a:off x="685800" y="304800"/>
            <a:ext cx="7772400" cy="914400"/>
          </a:xfrm>
          <a:solidFill>
            <a:srgbClr val="66FFFF"/>
          </a:solidFill>
        </p:spPr>
        <p:txBody>
          <a:bodyPr vert="horz" wrap="square" lIns="91440" tIns="45720" rIns="91440" bIns="45720" anchor="ctr" anchorCtr="0"/>
          <a:p>
            <a:r>
              <a:rPr lang="en-US" altLang="zh-CN" dirty="0"/>
              <a:t>Forging operations</a:t>
            </a:r>
            <a:endParaRPr lang="en-US" altLang="zh-CN" dirty="0"/>
          </a:p>
        </p:txBody>
      </p:sp>
      <p:sp>
        <p:nvSpPr>
          <p:cNvPr id="7170" name="Content Placeholder 2"/>
          <p:cNvSpPr>
            <a:spLocks noGrp="1"/>
          </p:cNvSpPr>
          <p:nvPr>
            <p:ph idx="1"/>
          </p:nvPr>
        </p:nvSpPr>
        <p:spPr>
          <a:xfrm>
            <a:off x="685800" y="1295400"/>
            <a:ext cx="7772400" cy="5562600"/>
          </a:xfrm>
        </p:spPr>
        <p:txBody>
          <a:bodyPr vert="horz" wrap="square" lIns="91440" tIns="45720" rIns="91440" bIns="45720" anchor="t" anchorCtr="0"/>
          <a:p>
            <a:r>
              <a:rPr lang="en-US" altLang="zh-CN" sz="2400" dirty="0">
                <a:solidFill>
                  <a:srgbClr val="FF0000"/>
                </a:solidFill>
              </a:rPr>
              <a:t>Edging</a:t>
            </a:r>
            <a:r>
              <a:rPr lang="en-US" altLang="zh-CN" sz="2400" dirty="0"/>
              <a:t> is used to shape the ends of the bars and to gather metal. The metal flow is confined in the horizontal direction but it is free to flow laterally to fill the die.</a:t>
            </a:r>
            <a:endParaRPr lang="en-US" altLang="zh-CN" sz="2400" dirty="0"/>
          </a:p>
          <a:p>
            <a:r>
              <a:rPr lang="en-US" altLang="zh-CN" sz="2400" dirty="0">
                <a:solidFill>
                  <a:srgbClr val="FF0000"/>
                </a:solidFill>
              </a:rPr>
              <a:t>Drawing</a:t>
            </a:r>
            <a:r>
              <a:rPr lang="en-US" altLang="zh-CN" sz="2400" dirty="0"/>
              <a:t> is used to reduce the cross-sectional area of the work piece with concurrent increase in length.</a:t>
            </a:r>
            <a:endParaRPr lang="en-US" altLang="zh-CN" sz="2400" dirty="0"/>
          </a:p>
          <a:p>
            <a:r>
              <a:rPr lang="en-US" altLang="zh-CN" sz="2400" dirty="0">
                <a:solidFill>
                  <a:srgbClr val="FF0000"/>
                </a:solidFill>
              </a:rPr>
              <a:t>Piercing</a:t>
            </a:r>
            <a:r>
              <a:rPr lang="en-US" altLang="zh-CN" sz="2400" dirty="0"/>
              <a:t> and punching are used to produce holes in metals.</a:t>
            </a:r>
            <a:endParaRPr lang="en-US" altLang="zh-CN" sz="2400" dirty="0"/>
          </a:p>
          <a:p>
            <a:r>
              <a:rPr lang="en-US" altLang="zh-CN" sz="2400" dirty="0">
                <a:solidFill>
                  <a:srgbClr val="FF0000"/>
                </a:solidFill>
              </a:rPr>
              <a:t>Fullering</a:t>
            </a:r>
            <a:r>
              <a:rPr lang="en-US" altLang="zh-CN" sz="2400" dirty="0"/>
              <a:t> is used to reduce the cross-sectional area of a portion of the stock. The metal flow is outward and away from the centre of the fuller.</a:t>
            </a:r>
            <a:endParaRPr lang="en-US" altLang="zh-CN" sz="2400" dirty="0"/>
          </a:p>
          <a:p>
            <a:pPr>
              <a:buNone/>
            </a:pPr>
            <a:r>
              <a:rPr lang="en-US" altLang="zh-CN" sz="2400" dirty="0"/>
              <a:t>      i.e., forging of connecting rod for an internal combustion engine.</a:t>
            </a:r>
            <a:endParaRPr lang="en-US" altLang="zh-CN" sz="2400" dirty="0"/>
          </a:p>
          <a:p>
            <a:r>
              <a:rPr lang="en-US" altLang="zh-CN" sz="2400" dirty="0">
                <a:solidFill>
                  <a:srgbClr val="FF0000"/>
                </a:solidFill>
              </a:rPr>
              <a:t>Swaging</a:t>
            </a:r>
            <a:r>
              <a:rPr lang="en-US" altLang="zh-CN" sz="2400" dirty="0"/>
              <a:t> is used to produce a bar with a smaller diameter (using concave dies).</a:t>
            </a:r>
            <a:endParaRPr lang="en-US" altLang="zh-CN" sz="2400" dirty="0"/>
          </a:p>
          <a:p>
            <a:endParaRPr lang="en-US" altLang="zh-CN" sz="2400" dirty="0"/>
          </a:p>
          <a:p>
            <a:endParaRPr lang="en-US" altLang="zh-CN" sz="2400" dirty="0"/>
          </a:p>
          <a:p>
            <a:endParaRPr lang="en-US" altLang="zh-CN" sz="2400" dirty="0"/>
          </a:p>
          <a:p>
            <a:endParaRPr lang="en-US" altLang="zh-CN" dirty="0"/>
          </a:p>
          <a:p>
            <a:endParaRPr lang="en-US" altLang="zh-C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193" name="Picture 4"/>
          <p:cNvPicPr>
            <a:picLocks noChangeAspect="1"/>
          </p:cNvPicPr>
          <p:nvPr/>
        </p:nvPicPr>
        <p:blipFill>
          <a:blip r:embed="rId1"/>
          <a:stretch>
            <a:fillRect/>
          </a:stretch>
        </p:blipFill>
        <p:spPr>
          <a:xfrm>
            <a:off x="609600" y="762000"/>
            <a:ext cx="4022725" cy="1524000"/>
          </a:xfrm>
          <a:prstGeom prst="rect">
            <a:avLst/>
          </a:prstGeom>
          <a:noFill/>
          <a:ln w="9525">
            <a:noFill/>
          </a:ln>
        </p:spPr>
      </p:pic>
      <p:pic>
        <p:nvPicPr>
          <p:cNvPr id="8194" name="Picture 5"/>
          <p:cNvPicPr>
            <a:picLocks noChangeAspect="1"/>
          </p:cNvPicPr>
          <p:nvPr/>
        </p:nvPicPr>
        <p:blipFill>
          <a:blip r:embed="rId2"/>
          <a:stretch>
            <a:fillRect/>
          </a:stretch>
        </p:blipFill>
        <p:spPr>
          <a:xfrm>
            <a:off x="609600" y="2895600"/>
            <a:ext cx="1828800" cy="1374775"/>
          </a:xfrm>
          <a:prstGeom prst="rect">
            <a:avLst/>
          </a:prstGeom>
          <a:noFill/>
          <a:ln w="9525">
            <a:noFill/>
          </a:ln>
        </p:spPr>
      </p:pic>
      <p:pic>
        <p:nvPicPr>
          <p:cNvPr id="8195" name="Picture 6"/>
          <p:cNvPicPr>
            <a:picLocks noChangeAspect="1"/>
          </p:cNvPicPr>
          <p:nvPr/>
        </p:nvPicPr>
        <p:blipFill>
          <a:blip r:embed="rId3"/>
          <a:stretch>
            <a:fillRect/>
          </a:stretch>
        </p:blipFill>
        <p:spPr>
          <a:xfrm>
            <a:off x="2971800" y="3048000"/>
            <a:ext cx="3063875" cy="1143000"/>
          </a:xfrm>
          <a:prstGeom prst="rect">
            <a:avLst/>
          </a:prstGeom>
          <a:noFill/>
          <a:ln w="9525">
            <a:noFill/>
          </a:ln>
        </p:spPr>
      </p:pic>
      <p:pic>
        <p:nvPicPr>
          <p:cNvPr id="8196" name="Picture 5"/>
          <p:cNvPicPr>
            <a:picLocks noGrp="1" noChangeAspect="1"/>
          </p:cNvPicPr>
          <p:nvPr>
            <p:ph idx="1"/>
          </p:nvPr>
        </p:nvPicPr>
        <p:blipFill>
          <a:blip r:embed="rId4"/>
          <a:stretch>
            <a:fillRect/>
          </a:stretch>
        </p:blipFill>
        <p:spPr>
          <a:xfrm>
            <a:off x="5029200" y="762000"/>
            <a:ext cx="2139950" cy="1524000"/>
          </a:xfrm>
        </p:spPr>
      </p:pic>
      <p:sp>
        <p:nvSpPr>
          <p:cNvPr id="8197" name="TextBox 10"/>
          <p:cNvSpPr txBox="1"/>
          <p:nvPr/>
        </p:nvSpPr>
        <p:spPr>
          <a:xfrm>
            <a:off x="609600" y="304800"/>
            <a:ext cx="1295400" cy="457200"/>
          </a:xfrm>
          <a:prstGeom prst="rect">
            <a:avLst/>
          </a:prstGeom>
          <a:noFill/>
          <a:ln w="9525">
            <a:noFill/>
          </a:ln>
        </p:spPr>
        <p:txBody>
          <a:bodyPr anchor="t" anchorCtr="0">
            <a:spAutoFit/>
          </a:bodyPr>
          <a:p>
            <a:r>
              <a:rPr lang="en-US" altLang="zh-CN" dirty="0">
                <a:solidFill>
                  <a:srgbClr val="FF0000"/>
                </a:solidFill>
                <a:latin typeface="Times New Roman" panose="02020603050405020304" pitchFamily="18" charset="0"/>
              </a:rPr>
              <a:t>Edging</a:t>
            </a:r>
            <a:endParaRPr lang="en-US" altLang="zh-CN" dirty="0">
              <a:latin typeface="Times New Roman" panose="02020603050405020304" pitchFamily="18" charset="0"/>
            </a:endParaRPr>
          </a:p>
        </p:txBody>
      </p:sp>
      <p:sp>
        <p:nvSpPr>
          <p:cNvPr id="8198" name="TextBox 11"/>
          <p:cNvSpPr txBox="1"/>
          <p:nvPr/>
        </p:nvSpPr>
        <p:spPr>
          <a:xfrm>
            <a:off x="685800" y="2438400"/>
            <a:ext cx="1295400" cy="457200"/>
          </a:xfrm>
          <a:prstGeom prst="rect">
            <a:avLst/>
          </a:prstGeom>
          <a:noFill/>
          <a:ln w="9525">
            <a:noFill/>
          </a:ln>
        </p:spPr>
        <p:txBody>
          <a:bodyPr anchor="t" anchorCtr="0">
            <a:spAutoFit/>
          </a:bodyPr>
          <a:p>
            <a:r>
              <a:rPr lang="en-US" altLang="zh-CN" dirty="0">
                <a:solidFill>
                  <a:srgbClr val="FF0000"/>
                </a:solidFill>
                <a:latin typeface="Times New Roman" panose="02020603050405020304" pitchFamily="18" charset="0"/>
              </a:rPr>
              <a:t>Drawing</a:t>
            </a:r>
            <a:endParaRPr lang="en-US" altLang="zh-CN" dirty="0">
              <a:latin typeface="Times New Roman" panose="02020603050405020304" pitchFamily="18" charset="0"/>
            </a:endParaRPr>
          </a:p>
        </p:txBody>
      </p:sp>
      <p:sp>
        <p:nvSpPr>
          <p:cNvPr id="8199" name="TextBox 12"/>
          <p:cNvSpPr txBox="1"/>
          <p:nvPr/>
        </p:nvSpPr>
        <p:spPr>
          <a:xfrm>
            <a:off x="3048000" y="2438400"/>
            <a:ext cx="1295400" cy="457200"/>
          </a:xfrm>
          <a:prstGeom prst="rect">
            <a:avLst/>
          </a:prstGeom>
          <a:noFill/>
          <a:ln w="9525">
            <a:noFill/>
          </a:ln>
        </p:spPr>
        <p:txBody>
          <a:bodyPr anchor="t" anchorCtr="0">
            <a:spAutoFit/>
          </a:bodyPr>
          <a:p>
            <a:r>
              <a:rPr lang="en-US" altLang="zh-CN" dirty="0">
                <a:solidFill>
                  <a:srgbClr val="FF0000"/>
                </a:solidFill>
                <a:latin typeface="Times New Roman" panose="02020603050405020304" pitchFamily="18" charset="0"/>
              </a:rPr>
              <a:t>Piercing</a:t>
            </a:r>
            <a:endParaRPr lang="en-US" altLang="zh-CN" dirty="0">
              <a:latin typeface="Times New Roman" panose="02020603050405020304" pitchFamily="18" charset="0"/>
            </a:endParaRPr>
          </a:p>
        </p:txBody>
      </p:sp>
      <p:pic>
        <p:nvPicPr>
          <p:cNvPr id="8200" name="Picture 7"/>
          <p:cNvPicPr>
            <a:picLocks noChangeAspect="1"/>
          </p:cNvPicPr>
          <p:nvPr/>
        </p:nvPicPr>
        <p:blipFill>
          <a:blip r:embed="rId5"/>
          <a:stretch>
            <a:fillRect/>
          </a:stretch>
        </p:blipFill>
        <p:spPr>
          <a:xfrm>
            <a:off x="6096000" y="2895600"/>
            <a:ext cx="3048000" cy="1600200"/>
          </a:xfrm>
          <a:prstGeom prst="rect">
            <a:avLst/>
          </a:prstGeom>
          <a:noFill/>
          <a:ln w="9525">
            <a:noFill/>
          </a:ln>
        </p:spPr>
      </p:pic>
      <p:sp>
        <p:nvSpPr>
          <p:cNvPr id="8201" name="TextBox 14"/>
          <p:cNvSpPr txBox="1"/>
          <p:nvPr/>
        </p:nvSpPr>
        <p:spPr>
          <a:xfrm>
            <a:off x="6705600" y="2438400"/>
            <a:ext cx="1828800" cy="461963"/>
          </a:xfrm>
          <a:prstGeom prst="rect">
            <a:avLst/>
          </a:prstGeom>
          <a:noFill/>
          <a:ln w="9525">
            <a:noFill/>
          </a:ln>
        </p:spPr>
        <p:txBody>
          <a:bodyPr anchor="t" anchorCtr="0">
            <a:spAutoFit/>
          </a:bodyPr>
          <a:p>
            <a:r>
              <a:rPr lang="en-US" altLang="zh-CN" dirty="0">
                <a:solidFill>
                  <a:srgbClr val="FF0000"/>
                </a:solidFill>
                <a:latin typeface="Times New Roman" panose="02020603050405020304" pitchFamily="18" charset="0"/>
              </a:rPr>
              <a:t>Fullering</a:t>
            </a:r>
            <a:endParaRPr lang="en-US" altLang="zh-CN" dirty="0">
              <a:latin typeface="Times New Roman" panose="02020603050405020304" pitchFamily="18" charset="0"/>
            </a:endParaRPr>
          </a:p>
        </p:txBody>
      </p:sp>
      <p:pic>
        <p:nvPicPr>
          <p:cNvPr id="8202" name="Picture 8"/>
          <p:cNvPicPr>
            <a:picLocks noChangeAspect="1"/>
          </p:cNvPicPr>
          <p:nvPr/>
        </p:nvPicPr>
        <p:blipFill>
          <a:blip r:embed="rId6"/>
          <a:stretch>
            <a:fillRect/>
          </a:stretch>
        </p:blipFill>
        <p:spPr>
          <a:xfrm>
            <a:off x="609600" y="5334000"/>
            <a:ext cx="4552950" cy="1295400"/>
          </a:xfrm>
          <a:prstGeom prst="rect">
            <a:avLst/>
          </a:prstGeom>
          <a:noFill/>
          <a:ln w="9525">
            <a:noFill/>
          </a:ln>
        </p:spPr>
      </p:pic>
      <p:sp>
        <p:nvSpPr>
          <p:cNvPr id="8203" name="TextBox 16"/>
          <p:cNvSpPr txBox="1"/>
          <p:nvPr/>
        </p:nvSpPr>
        <p:spPr>
          <a:xfrm>
            <a:off x="609600" y="4343400"/>
            <a:ext cx="4572000" cy="830263"/>
          </a:xfrm>
          <a:prstGeom prst="rect">
            <a:avLst/>
          </a:prstGeom>
          <a:noFill/>
          <a:ln w="9525">
            <a:noFill/>
          </a:ln>
        </p:spPr>
        <p:txBody>
          <a:bodyPr anchor="t" anchorCtr="0">
            <a:spAutoFit/>
          </a:bodyPr>
          <a:p>
            <a:r>
              <a:rPr lang="en-US" altLang="zh-CN" dirty="0">
                <a:latin typeface="Times New Roman" panose="02020603050405020304" pitchFamily="18" charset="0"/>
              </a:rPr>
              <a:t>Fuller move fast and moves metal</a:t>
            </a:r>
            <a:endParaRPr lang="en-US" altLang="zh-CN" dirty="0">
              <a:latin typeface="Times New Roman" panose="02020603050405020304" pitchFamily="18" charset="0"/>
            </a:endParaRPr>
          </a:p>
          <a:p>
            <a:r>
              <a:rPr lang="en-US" altLang="zh-CN" dirty="0">
                <a:latin typeface="Times New Roman" panose="02020603050405020304" pitchFamily="18" charset="0"/>
              </a:rPr>
              <a:t>perpendicular to the face</a:t>
            </a:r>
            <a:endParaRPr lang="en-US" altLang="zh-CN" dirty="0">
              <a:latin typeface="Times New Roman" panose="02020603050405020304" pitchFamily="18" charset="0"/>
            </a:endParaRPr>
          </a:p>
        </p:txBody>
      </p:sp>
      <p:pic>
        <p:nvPicPr>
          <p:cNvPr id="8204" name="Picture 9"/>
          <p:cNvPicPr>
            <a:picLocks noChangeAspect="1"/>
          </p:cNvPicPr>
          <p:nvPr/>
        </p:nvPicPr>
        <p:blipFill>
          <a:blip r:embed="rId7"/>
          <a:stretch>
            <a:fillRect/>
          </a:stretch>
        </p:blipFill>
        <p:spPr>
          <a:xfrm>
            <a:off x="5562600" y="4572000"/>
            <a:ext cx="2324100" cy="2076450"/>
          </a:xfrm>
          <a:prstGeom prst="rect">
            <a:avLst/>
          </a:prstGeom>
          <a:noFill/>
          <a:ln w="9525">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7" name="Content Placeholder 2"/>
          <p:cNvSpPr>
            <a:spLocks noGrp="1"/>
          </p:cNvSpPr>
          <p:nvPr>
            <p:ph idx="1"/>
          </p:nvPr>
        </p:nvSpPr>
        <p:spPr>
          <a:xfrm>
            <a:off x="685800" y="457200"/>
            <a:ext cx="7772400" cy="2057400"/>
          </a:xfrm>
        </p:spPr>
        <p:txBody>
          <a:bodyPr vert="horz" wrap="square" lIns="91440" tIns="45720" rIns="91440" bIns="45720" anchor="t" anchorCtr="0"/>
          <a:p>
            <a:r>
              <a:rPr lang="en-US" altLang="zh-CN" sz="2400" dirty="0">
                <a:solidFill>
                  <a:srgbClr val="FF0000"/>
                </a:solidFill>
              </a:rPr>
              <a:t>Swaging </a:t>
            </a:r>
            <a:r>
              <a:rPr lang="en-US" altLang="zh-CN" sz="2400" dirty="0"/>
              <a:t>is a special type of forging in which metal is formed by a succession of rapid hammer blows</a:t>
            </a:r>
            <a:endParaRPr lang="en-US" altLang="zh-CN" sz="2400" dirty="0"/>
          </a:p>
          <a:p>
            <a:r>
              <a:rPr lang="en-US" altLang="zh-CN" sz="2400" dirty="0"/>
              <a:t>Swaging provides a reduced round cross section suitable for tapping, threading, upsetting or other subsequent forming and machining operations.</a:t>
            </a:r>
            <a:endParaRPr lang="en-US" altLang="zh-CN" sz="2400" dirty="0"/>
          </a:p>
          <a:p>
            <a:endParaRPr lang="en-US" altLang="zh-CN" sz="2400" dirty="0"/>
          </a:p>
        </p:txBody>
      </p:sp>
      <p:pic>
        <p:nvPicPr>
          <p:cNvPr id="9218" name="Picture 3"/>
          <p:cNvPicPr>
            <a:picLocks noChangeAspect="1"/>
          </p:cNvPicPr>
          <p:nvPr/>
        </p:nvPicPr>
        <p:blipFill>
          <a:blip r:embed="rId1"/>
          <a:stretch>
            <a:fillRect/>
          </a:stretch>
        </p:blipFill>
        <p:spPr>
          <a:xfrm>
            <a:off x="762000" y="2438400"/>
            <a:ext cx="2667000" cy="2897188"/>
          </a:xfrm>
          <a:prstGeom prst="rect">
            <a:avLst/>
          </a:prstGeom>
          <a:noFill/>
          <a:ln w="9525">
            <a:noFill/>
          </a:ln>
        </p:spPr>
      </p:pic>
      <p:pic>
        <p:nvPicPr>
          <p:cNvPr id="9219" name="Picture 4"/>
          <p:cNvPicPr>
            <a:picLocks noChangeAspect="1"/>
          </p:cNvPicPr>
          <p:nvPr/>
        </p:nvPicPr>
        <p:blipFill>
          <a:blip r:embed="rId2"/>
          <a:stretch>
            <a:fillRect/>
          </a:stretch>
        </p:blipFill>
        <p:spPr>
          <a:xfrm>
            <a:off x="4724400" y="2590800"/>
            <a:ext cx="3279775" cy="2133600"/>
          </a:xfrm>
          <a:prstGeom prst="rect">
            <a:avLst/>
          </a:prstGeom>
          <a:noFill/>
          <a:ln w="9525">
            <a:noFill/>
          </a:ln>
        </p:spPr>
      </p:pic>
      <p:sp>
        <p:nvSpPr>
          <p:cNvPr id="9220" name="Rectangle 6"/>
          <p:cNvSpPr/>
          <p:nvPr/>
        </p:nvSpPr>
        <p:spPr>
          <a:xfrm>
            <a:off x="762000" y="5410200"/>
            <a:ext cx="6858000" cy="461963"/>
          </a:xfrm>
          <a:prstGeom prst="rect">
            <a:avLst/>
          </a:prstGeom>
          <a:noFill/>
          <a:ln w="9525">
            <a:noFill/>
          </a:ln>
        </p:spPr>
        <p:txBody>
          <a:bodyPr anchor="t" anchorCtr="0">
            <a:spAutoFit/>
          </a:bodyPr>
          <a:p>
            <a:r>
              <a:rPr lang="en-US" altLang="zh-CN" dirty="0">
                <a:solidFill>
                  <a:srgbClr val="FF0000"/>
                </a:solidFill>
                <a:latin typeface="Times New Roman" panose="02020603050405020304" pitchFamily="18" charset="0"/>
              </a:rPr>
              <a:t>Swaging at the ends, ready for next forming process.</a:t>
            </a:r>
            <a:endParaRPr lang="en-US" altLang="zh-CN" dirty="0">
              <a:solidFill>
                <a:srgbClr val="FF0000"/>
              </a:solidFill>
              <a:latin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Title 1"/>
          <p:cNvSpPr>
            <a:spLocks noGrp="1"/>
          </p:cNvSpPr>
          <p:nvPr>
            <p:ph type="title"/>
          </p:nvPr>
        </p:nvSpPr>
        <p:spPr>
          <a:xfrm>
            <a:off x="685800" y="228600"/>
            <a:ext cx="8077200" cy="1143000"/>
          </a:xfrm>
        </p:spPr>
        <p:txBody>
          <a:bodyPr vert="horz" wrap="square" lIns="91440" tIns="45720" rIns="91440" bIns="45720" anchor="ctr" anchorCtr="0"/>
          <a:p>
            <a:r>
              <a:rPr lang="en-US" altLang="zh-CN" dirty="0">
                <a:solidFill>
                  <a:srgbClr val="FF0000"/>
                </a:solidFill>
              </a:rPr>
              <a:t>Classification of forging processes</a:t>
            </a:r>
            <a:endParaRPr lang="en-US" altLang="zh-CN" dirty="0">
              <a:solidFill>
                <a:srgbClr val="FF0000"/>
              </a:solidFill>
            </a:endParaRPr>
          </a:p>
        </p:txBody>
      </p:sp>
      <p:sp>
        <p:nvSpPr>
          <p:cNvPr id="10242" name="Content Placeholder 2"/>
          <p:cNvSpPr>
            <a:spLocks noGrp="1"/>
          </p:cNvSpPr>
          <p:nvPr>
            <p:ph idx="1"/>
          </p:nvPr>
        </p:nvSpPr>
        <p:spPr>
          <a:xfrm>
            <a:off x="685800" y="1447800"/>
            <a:ext cx="7772400" cy="4648200"/>
          </a:xfrm>
        </p:spPr>
        <p:txBody>
          <a:bodyPr vert="horz" wrap="square" lIns="91440" tIns="45720" rIns="91440" bIns="45720" anchor="t" anchorCtr="0"/>
          <a:p>
            <a:r>
              <a:rPr lang="en-US" altLang="zh-CN" dirty="0">
                <a:solidFill>
                  <a:srgbClr val="FF0000"/>
                </a:solidFill>
              </a:rPr>
              <a:t>By equipment</a:t>
            </a:r>
            <a:endParaRPr lang="en-US" altLang="zh-CN" dirty="0">
              <a:solidFill>
                <a:srgbClr val="FF0000"/>
              </a:solidFill>
            </a:endParaRPr>
          </a:p>
          <a:p>
            <a:pPr>
              <a:buNone/>
            </a:pPr>
            <a:r>
              <a:rPr lang="nb-NO" altLang="zh-CN" dirty="0"/>
              <a:t>1) Forging hammer or drop hammer</a:t>
            </a:r>
            <a:endParaRPr lang="nb-NO" altLang="zh-CN" dirty="0"/>
          </a:p>
          <a:p>
            <a:pPr>
              <a:buNone/>
            </a:pPr>
            <a:r>
              <a:rPr lang="en-US" altLang="zh-CN" dirty="0"/>
              <a:t>2) Press forging</a:t>
            </a:r>
            <a:endParaRPr lang="en-US" altLang="zh-CN" dirty="0"/>
          </a:p>
          <a:p>
            <a:r>
              <a:rPr lang="en-US" altLang="zh-CN" dirty="0">
                <a:solidFill>
                  <a:srgbClr val="FF0000"/>
                </a:solidFill>
              </a:rPr>
              <a:t>By process</a:t>
            </a:r>
            <a:endParaRPr lang="en-US" altLang="zh-CN" dirty="0">
              <a:solidFill>
                <a:srgbClr val="FF0000"/>
              </a:solidFill>
            </a:endParaRPr>
          </a:p>
          <a:p>
            <a:pPr>
              <a:buNone/>
            </a:pPr>
            <a:r>
              <a:rPr lang="en-US" altLang="zh-CN" dirty="0"/>
              <a:t>1) Open - die forging</a:t>
            </a:r>
            <a:endParaRPr lang="en-US" altLang="zh-CN" dirty="0"/>
          </a:p>
          <a:p>
            <a:pPr>
              <a:buNone/>
            </a:pPr>
            <a:r>
              <a:rPr lang="en-US" altLang="zh-CN" dirty="0"/>
              <a:t>2) Closed - die forging</a:t>
            </a:r>
            <a:endParaRPr lang="en-US" altLang="zh-CN"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Title 1"/>
          <p:cNvSpPr>
            <a:spLocks noGrp="1"/>
          </p:cNvSpPr>
          <p:nvPr>
            <p:ph type="title"/>
          </p:nvPr>
        </p:nvSpPr>
        <p:spPr>
          <a:xfrm>
            <a:off x="609600" y="304800"/>
            <a:ext cx="7772400" cy="609600"/>
          </a:xfrm>
        </p:spPr>
        <p:txBody>
          <a:bodyPr vert="horz" wrap="square" lIns="91440" tIns="45720" rIns="91440" bIns="45720" anchor="ctr" anchorCtr="0"/>
          <a:p>
            <a:r>
              <a:rPr lang="en-US" altLang="zh-CN" dirty="0">
                <a:solidFill>
                  <a:srgbClr val="FF0000"/>
                </a:solidFill>
              </a:rPr>
              <a:t>Forming machines</a:t>
            </a:r>
            <a:endParaRPr lang="en-US" altLang="zh-CN" dirty="0">
              <a:solidFill>
                <a:srgbClr val="FF0000"/>
              </a:solidFill>
            </a:endParaRPr>
          </a:p>
        </p:txBody>
      </p:sp>
      <p:sp>
        <p:nvSpPr>
          <p:cNvPr id="11266" name="Content Placeholder 2"/>
          <p:cNvSpPr>
            <a:spLocks noGrp="1"/>
          </p:cNvSpPr>
          <p:nvPr>
            <p:ph idx="1"/>
          </p:nvPr>
        </p:nvSpPr>
        <p:spPr>
          <a:xfrm>
            <a:off x="685800" y="1066800"/>
            <a:ext cx="7772400" cy="609600"/>
          </a:xfrm>
        </p:spPr>
        <p:txBody>
          <a:bodyPr vert="horz" wrap="square" lIns="91440" tIns="45720" rIns="91440" bIns="45720" anchor="t" anchorCtr="0"/>
          <a:p>
            <a:r>
              <a:rPr lang="en-US" altLang="zh-CN" sz="2800" dirty="0"/>
              <a:t>There are four basic types of forging machines</a:t>
            </a:r>
            <a:endParaRPr lang="en-US" altLang="zh-CN" sz="2800" dirty="0"/>
          </a:p>
        </p:txBody>
      </p:sp>
      <p:pic>
        <p:nvPicPr>
          <p:cNvPr id="11267" name="Picture 3"/>
          <p:cNvPicPr>
            <a:picLocks noChangeAspect="1"/>
          </p:cNvPicPr>
          <p:nvPr/>
        </p:nvPicPr>
        <p:blipFill>
          <a:blip r:embed="rId1"/>
          <a:stretch>
            <a:fillRect/>
          </a:stretch>
        </p:blipFill>
        <p:spPr>
          <a:xfrm>
            <a:off x="609600" y="1600200"/>
            <a:ext cx="6172200" cy="5067300"/>
          </a:xfrm>
          <a:prstGeom prst="rect">
            <a:avLst/>
          </a:prstGeom>
          <a:noFill/>
          <a:ln w="9525">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9" name="Title 1"/>
          <p:cNvSpPr>
            <a:spLocks noGrp="1"/>
          </p:cNvSpPr>
          <p:nvPr>
            <p:ph type="title"/>
          </p:nvPr>
        </p:nvSpPr>
        <p:spPr>
          <a:xfrm>
            <a:off x="685800" y="228600"/>
            <a:ext cx="7772400" cy="609600"/>
          </a:xfrm>
        </p:spPr>
        <p:txBody>
          <a:bodyPr vert="horz" wrap="square" lIns="91440" tIns="45720" rIns="91440" bIns="45720" anchor="ctr" anchorCtr="0"/>
          <a:p>
            <a:r>
              <a:rPr lang="en-US" altLang="zh-CN" sz="3200" dirty="0"/>
              <a:t>Hammer and press forging processes</a:t>
            </a:r>
            <a:endParaRPr lang="en-US" altLang="zh-CN" sz="3200" dirty="0"/>
          </a:p>
        </p:txBody>
      </p:sp>
      <p:sp>
        <p:nvSpPr>
          <p:cNvPr id="12290" name="Content Placeholder 2"/>
          <p:cNvSpPr>
            <a:spLocks noGrp="1"/>
          </p:cNvSpPr>
          <p:nvPr>
            <p:ph idx="1"/>
          </p:nvPr>
        </p:nvSpPr>
        <p:spPr>
          <a:xfrm>
            <a:off x="381000" y="1066800"/>
            <a:ext cx="3581400" cy="457200"/>
          </a:xfrm>
        </p:spPr>
        <p:txBody>
          <a:bodyPr vert="horz" wrap="square" lIns="91440" tIns="45720" rIns="91440" bIns="45720" anchor="t" anchorCtr="0"/>
          <a:p>
            <a:pPr>
              <a:buNone/>
            </a:pPr>
            <a:r>
              <a:rPr lang="en-US" altLang="zh-CN" sz="2800" dirty="0">
                <a:solidFill>
                  <a:srgbClr val="FF0000"/>
                </a:solidFill>
              </a:rPr>
              <a:t>Forging hammers</a:t>
            </a:r>
            <a:endParaRPr lang="en-US" altLang="zh-CN" sz="2800" dirty="0">
              <a:solidFill>
                <a:srgbClr val="FF0000"/>
              </a:solidFill>
            </a:endParaRPr>
          </a:p>
        </p:txBody>
      </p:sp>
      <p:sp>
        <p:nvSpPr>
          <p:cNvPr id="12291" name="Rectangle 3"/>
          <p:cNvSpPr/>
          <p:nvPr/>
        </p:nvSpPr>
        <p:spPr>
          <a:xfrm>
            <a:off x="457200" y="1676400"/>
            <a:ext cx="6934200" cy="461963"/>
          </a:xfrm>
          <a:prstGeom prst="rect">
            <a:avLst/>
          </a:prstGeom>
          <a:noFill/>
          <a:ln w="9525">
            <a:noFill/>
          </a:ln>
        </p:spPr>
        <p:txBody>
          <a:bodyPr anchor="t" anchorCtr="0">
            <a:spAutoFit/>
          </a:bodyPr>
          <a:p>
            <a:r>
              <a:rPr lang="en-US" altLang="zh-CN" dirty="0">
                <a:latin typeface="Times New Roman" panose="02020603050405020304" pitchFamily="18" charset="0"/>
              </a:rPr>
              <a:t>There are two basic types of forging hammers used;</a:t>
            </a:r>
            <a:endParaRPr lang="en-US" altLang="zh-CN" dirty="0">
              <a:latin typeface="Times New Roman" panose="02020603050405020304" pitchFamily="18" charset="0"/>
            </a:endParaRPr>
          </a:p>
        </p:txBody>
      </p:sp>
      <p:sp>
        <p:nvSpPr>
          <p:cNvPr id="5" name="Rectangle 4"/>
          <p:cNvSpPr/>
          <p:nvPr/>
        </p:nvSpPr>
        <p:spPr>
          <a:xfrm>
            <a:off x="457200" y="2133600"/>
            <a:ext cx="2209800" cy="830263"/>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2400" b="0" i="1" u="none" strike="noStrike" kern="1200" cap="none" spc="0" normalizeH="0" baseline="0" noProof="0" dirty="0">
                <a:ln>
                  <a:noFill/>
                </a:ln>
                <a:solidFill>
                  <a:schemeClr val="accent1">
                    <a:lumMod val="75000"/>
                  </a:schemeClr>
                </a:solidFill>
                <a:effectLst/>
                <a:uLnTx/>
                <a:uFillTx/>
                <a:latin typeface="Times New Roman" panose="02020603050405020304" pitchFamily="18" charset="0"/>
                <a:ea typeface="+mn-ea"/>
                <a:cs typeface="+mn-cs"/>
              </a:rPr>
              <a:t>Board hammer</a:t>
            </a:r>
            <a:endParaRPr kumimoji="0" lang="en-US" sz="2400" b="0" i="1" u="none" strike="noStrike" kern="1200" cap="none" spc="0" normalizeH="0" baseline="0" noProof="0" dirty="0">
              <a:ln>
                <a:noFill/>
              </a:ln>
              <a:solidFill>
                <a:schemeClr val="accent1">
                  <a:lumMod val="75000"/>
                </a:schemeClr>
              </a:solidFill>
              <a:effectLst/>
              <a:uLnTx/>
              <a:uFillTx/>
              <a:latin typeface="Times New Roman" panose="02020603050405020304" pitchFamily="18"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defRPr/>
            </a:pPr>
            <a:r>
              <a:rPr kumimoji="0" lang="en-US" sz="2400" b="0" i="1" u="none" strike="noStrike" kern="1200" cap="none" spc="0" normalizeH="0" baseline="0" noProof="0" dirty="0">
                <a:ln>
                  <a:noFill/>
                </a:ln>
                <a:solidFill>
                  <a:schemeClr val="accent1">
                    <a:lumMod val="75000"/>
                  </a:schemeClr>
                </a:solidFill>
                <a:effectLst/>
                <a:uLnTx/>
                <a:uFillTx/>
                <a:latin typeface="Times New Roman" panose="02020603050405020304" pitchFamily="18" charset="0"/>
                <a:ea typeface="+mn-ea"/>
                <a:cs typeface="+mn-cs"/>
              </a:rPr>
              <a:t>Power hammer</a:t>
            </a:r>
            <a:endParaRPr kumimoji="0" lang="en-US" sz="2400" b="0" i="1" u="none" strike="noStrike" kern="1200" cap="none" spc="0" normalizeH="0" baseline="0" noProof="0" dirty="0">
              <a:ln>
                <a:noFill/>
              </a:ln>
              <a:solidFill>
                <a:schemeClr val="accent1">
                  <a:lumMod val="75000"/>
                </a:schemeClr>
              </a:solidFill>
              <a:effectLst/>
              <a:uLnTx/>
              <a:uFillTx/>
              <a:latin typeface="Times New Roman" panose="02020603050405020304" pitchFamily="18" charset="0"/>
              <a:ea typeface="+mn-ea"/>
              <a:cs typeface="+mn-cs"/>
            </a:endParaRPr>
          </a:p>
        </p:txBody>
      </p:sp>
      <p:sp>
        <p:nvSpPr>
          <p:cNvPr id="12293" name="Rectangle 5"/>
          <p:cNvSpPr/>
          <p:nvPr/>
        </p:nvSpPr>
        <p:spPr>
          <a:xfrm>
            <a:off x="533400" y="3048000"/>
            <a:ext cx="2479675" cy="523875"/>
          </a:xfrm>
          <a:prstGeom prst="rect">
            <a:avLst/>
          </a:prstGeom>
          <a:noFill/>
          <a:ln w="9525">
            <a:noFill/>
          </a:ln>
        </p:spPr>
        <p:txBody>
          <a:bodyPr wrap="none" anchor="t" anchorCtr="0">
            <a:spAutoFit/>
          </a:bodyPr>
          <a:p>
            <a:r>
              <a:rPr lang="en-US" altLang="zh-CN" sz="2800" dirty="0">
                <a:solidFill>
                  <a:srgbClr val="FF0000"/>
                </a:solidFill>
                <a:latin typeface="Times New Roman" panose="02020603050405020304" pitchFamily="18" charset="0"/>
              </a:rPr>
              <a:t>Forging presses</a:t>
            </a:r>
            <a:endParaRPr lang="en-US" altLang="zh-CN" sz="2800" dirty="0">
              <a:solidFill>
                <a:srgbClr val="FF0000"/>
              </a:solidFill>
              <a:latin typeface="Times New Roman" panose="02020603050405020304" pitchFamily="18" charset="0"/>
            </a:endParaRPr>
          </a:p>
        </p:txBody>
      </p:sp>
      <p:sp>
        <p:nvSpPr>
          <p:cNvPr id="12294" name="Rectangle 6"/>
          <p:cNvSpPr/>
          <p:nvPr/>
        </p:nvSpPr>
        <p:spPr>
          <a:xfrm>
            <a:off x="609600" y="3581400"/>
            <a:ext cx="7467600" cy="461963"/>
          </a:xfrm>
          <a:prstGeom prst="rect">
            <a:avLst/>
          </a:prstGeom>
          <a:noFill/>
          <a:ln w="9525">
            <a:noFill/>
          </a:ln>
        </p:spPr>
        <p:txBody>
          <a:bodyPr anchor="t" anchorCtr="0">
            <a:spAutoFit/>
          </a:bodyPr>
          <a:p>
            <a:r>
              <a:rPr lang="en-US" altLang="zh-CN" dirty="0">
                <a:latin typeface="Times New Roman" panose="02020603050405020304" pitchFamily="18" charset="0"/>
              </a:rPr>
              <a:t>There are two basic types of forging presses available;</a:t>
            </a:r>
            <a:endParaRPr lang="en-US" altLang="zh-CN" dirty="0">
              <a:latin typeface="Times New Roman" panose="02020603050405020304" pitchFamily="18" charset="0"/>
            </a:endParaRPr>
          </a:p>
        </p:txBody>
      </p:sp>
      <p:sp>
        <p:nvSpPr>
          <p:cNvPr id="8" name="Rectangle 7"/>
          <p:cNvSpPr/>
          <p:nvPr/>
        </p:nvSpPr>
        <p:spPr>
          <a:xfrm>
            <a:off x="685800" y="4191000"/>
            <a:ext cx="4572000" cy="830263"/>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2400" b="0" i="1" u="none" strike="noStrike" kern="1200" cap="none" spc="0" normalizeH="0" baseline="0" noProof="0" dirty="0">
                <a:ln>
                  <a:noFill/>
                </a:ln>
                <a:solidFill>
                  <a:schemeClr val="accent1">
                    <a:lumMod val="75000"/>
                  </a:schemeClr>
                </a:solidFill>
                <a:effectLst/>
                <a:uLnTx/>
                <a:uFillTx/>
                <a:latin typeface="Times New Roman" panose="02020603050405020304" pitchFamily="18" charset="0"/>
                <a:ea typeface="+mn-ea"/>
                <a:cs typeface="+mn-cs"/>
              </a:rPr>
              <a:t>Mechanical presses</a:t>
            </a:r>
            <a:endParaRPr kumimoji="0" lang="en-US" sz="2400" b="0" i="1" u="none" strike="noStrike" kern="1200" cap="none" spc="0" normalizeH="0" baseline="0" noProof="0" dirty="0">
              <a:ln>
                <a:noFill/>
              </a:ln>
              <a:solidFill>
                <a:schemeClr val="accent1">
                  <a:lumMod val="75000"/>
                </a:schemeClr>
              </a:solidFill>
              <a:effectLst/>
              <a:uLnTx/>
              <a:uFillTx/>
              <a:latin typeface="Times New Roman" panose="02020603050405020304" pitchFamily="18"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defRPr/>
            </a:pPr>
            <a:r>
              <a:rPr kumimoji="0" lang="en-US" sz="2400" b="0" i="1" u="none" strike="noStrike" kern="1200" cap="none" spc="0" normalizeH="0" baseline="0" noProof="0" dirty="0">
                <a:ln>
                  <a:noFill/>
                </a:ln>
                <a:solidFill>
                  <a:schemeClr val="accent1">
                    <a:lumMod val="75000"/>
                  </a:schemeClr>
                </a:solidFill>
                <a:effectLst/>
                <a:uLnTx/>
                <a:uFillTx/>
                <a:latin typeface="Times New Roman" panose="02020603050405020304" pitchFamily="18" charset="0"/>
                <a:ea typeface="+mn-ea"/>
                <a:cs typeface="+mn-cs"/>
              </a:rPr>
              <a:t>Hydraulic presses</a:t>
            </a:r>
            <a:endParaRPr kumimoji="0" lang="en-US" sz="2400" b="0" i="1" u="none" strike="noStrike" kern="1200" cap="none" spc="0" normalizeH="0" baseline="0" noProof="0" dirty="0">
              <a:ln>
                <a:noFill/>
              </a:ln>
              <a:solidFill>
                <a:schemeClr val="accent1">
                  <a:lumMod val="75000"/>
                </a:schemeClr>
              </a:solidFill>
              <a:effectLst/>
              <a:uLnTx/>
              <a:uFillTx/>
              <a:latin typeface="Times New Roman" panose="02020603050405020304" pitchFamily="18" charset="0"/>
              <a:ea typeface="+mn-ea"/>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3" name="Title 1"/>
          <p:cNvSpPr>
            <a:spLocks noGrp="1"/>
          </p:cNvSpPr>
          <p:nvPr>
            <p:ph type="title"/>
          </p:nvPr>
        </p:nvSpPr>
        <p:spPr>
          <a:xfrm>
            <a:off x="533400" y="152400"/>
            <a:ext cx="7772400" cy="609600"/>
          </a:xfrm>
        </p:spPr>
        <p:txBody>
          <a:bodyPr vert="horz" wrap="square" lIns="91440" tIns="45720" rIns="91440" bIns="45720" anchor="ctr" anchorCtr="0"/>
          <a:p>
            <a:r>
              <a:rPr lang="en-US" altLang="zh-CN" sz="2800" dirty="0">
                <a:solidFill>
                  <a:srgbClr val="FF0000"/>
                </a:solidFill>
              </a:rPr>
              <a:t>Board hammer –forging hammer</a:t>
            </a:r>
            <a:endParaRPr lang="en-US" altLang="zh-CN" sz="2800" dirty="0">
              <a:solidFill>
                <a:srgbClr val="FF0000"/>
              </a:solidFill>
            </a:endParaRPr>
          </a:p>
        </p:txBody>
      </p:sp>
      <p:sp>
        <p:nvSpPr>
          <p:cNvPr id="13314" name="Rectangle 4"/>
          <p:cNvSpPr/>
          <p:nvPr/>
        </p:nvSpPr>
        <p:spPr>
          <a:xfrm>
            <a:off x="228600" y="685800"/>
            <a:ext cx="5029200" cy="3816350"/>
          </a:xfrm>
          <a:prstGeom prst="rect">
            <a:avLst/>
          </a:prstGeom>
          <a:noFill/>
          <a:ln w="9525">
            <a:noFill/>
          </a:ln>
        </p:spPr>
        <p:txBody>
          <a:bodyPr anchor="t" anchorCtr="0">
            <a:spAutoFit/>
          </a:bodyPr>
          <a:p>
            <a:r>
              <a:rPr lang="en-US" altLang="zh-CN" sz="2000" dirty="0">
                <a:latin typeface="Times New Roman" panose="02020603050405020304" pitchFamily="18" charset="0"/>
              </a:rPr>
              <a:t>• </a:t>
            </a:r>
            <a:r>
              <a:rPr lang="en-US" altLang="zh-CN" sz="2200" dirty="0">
                <a:latin typeface="Times New Roman" panose="02020603050405020304" pitchFamily="18" charset="0"/>
              </a:rPr>
              <a:t>The upper die and ram are raised by friction rolls gripping the board.</a:t>
            </a:r>
            <a:endParaRPr lang="en-US" altLang="zh-CN" sz="2200" dirty="0">
              <a:latin typeface="Times New Roman" panose="02020603050405020304" pitchFamily="18" charset="0"/>
            </a:endParaRPr>
          </a:p>
          <a:p>
            <a:r>
              <a:rPr lang="en-US" altLang="zh-CN" sz="2200" dirty="0">
                <a:latin typeface="Times New Roman" panose="02020603050405020304" pitchFamily="18" charset="0"/>
              </a:rPr>
              <a:t>• After releasing the board, the ram falls under gravity to produce the blow energy.</a:t>
            </a:r>
            <a:endParaRPr lang="en-US" altLang="zh-CN" sz="2200" dirty="0">
              <a:latin typeface="Times New Roman" panose="02020603050405020304" pitchFamily="18" charset="0"/>
            </a:endParaRPr>
          </a:p>
          <a:p>
            <a:r>
              <a:rPr lang="en-US" altLang="zh-CN" sz="2200" dirty="0">
                <a:latin typeface="Times New Roman" panose="02020603050405020304" pitchFamily="18" charset="0"/>
              </a:rPr>
              <a:t>• The hammer can strike between 60-150 blows per minute depending on size and capacity.</a:t>
            </a:r>
            <a:endParaRPr lang="en-US" altLang="zh-CN" sz="2200" dirty="0">
              <a:latin typeface="Times New Roman" panose="02020603050405020304" pitchFamily="18" charset="0"/>
            </a:endParaRPr>
          </a:p>
          <a:p>
            <a:r>
              <a:rPr lang="en-US" altLang="zh-CN" sz="2200" dirty="0">
                <a:latin typeface="Times New Roman" panose="02020603050405020304" pitchFamily="18" charset="0"/>
              </a:rPr>
              <a:t>• The board hammer is an energy restricted machine. The blow energy supplied equal the potential energy due to the weight and the height of the fall.</a:t>
            </a:r>
            <a:endParaRPr lang="en-US" altLang="zh-CN" sz="2200" dirty="0">
              <a:latin typeface="Times New Roman" panose="02020603050405020304" pitchFamily="18" charset="0"/>
            </a:endParaRPr>
          </a:p>
        </p:txBody>
      </p:sp>
      <p:sp>
        <p:nvSpPr>
          <p:cNvPr id="6" name="Rectangle 5"/>
          <p:cNvSpPr/>
          <p:nvPr/>
        </p:nvSpPr>
        <p:spPr>
          <a:xfrm>
            <a:off x="304800" y="4800600"/>
            <a:ext cx="4572000" cy="461963"/>
          </a:xfrm>
          <a:prstGeom prst="rect">
            <a:avLst/>
          </a:prstGeom>
          <a:solidFill>
            <a:schemeClr val="accent1">
              <a:lumMod val="20000"/>
              <a:lumOff val="80000"/>
            </a:schemeClr>
          </a:solidFill>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2400" b="0" i="1" u="none" strike="noStrike" kern="1200" cap="none" spc="0" normalizeH="0" baseline="0" noProof="0" dirty="0">
                <a:ln>
                  <a:noFill/>
                </a:ln>
                <a:solidFill>
                  <a:schemeClr val="tx1"/>
                </a:solidFill>
                <a:effectLst/>
                <a:uLnTx/>
                <a:uFillTx/>
                <a:latin typeface="Times New Roman" panose="02020603050405020304" pitchFamily="18" charset="0"/>
                <a:ea typeface="+mn-ea"/>
                <a:cs typeface="+mn-cs"/>
              </a:rPr>
              <a:t>Potential energy = </a:t>
            </a:r>
            <a:r>
              <a:rPr kumimoji="0" lang="en-US" sz="2400" b="0" i="1" u="none" strike="noStrike" kern="1200" cap="none" spc="0" normalizeH="0" baseline="0" noProof="0" dirty="0" err="1">
                <a:ln>
                  <a:noFill/>
                </a:ln>
                <a:solidFill>
                  <a:schemeClr val="tx1"/>
                </a:solidFill>
                <a:effectLst/>
                <a:uLnTx/>
                <a:uFillTx/>
                <a:latin typeface="Times New Roman" panose="02020603050405020304" pitchFamily="18" charset="0"/>
                <a:ea typeface="+mn-ea"/>
                <a:cs typeface="+mn-cs"/>
              </a:rPr>
              <a:t>mgh</a:t>
            </a:r>
            <a:endParaRPr kumimoji="0" lang="en-US" sz="2400" b="0" i="1" u="none" strike="noStrike" kern="1200" cap="none" spc="0" normalizeH="0" baseline="0" noProof="0" dirty="0">
              <a:ln>
                <a:noFill/>
              </a:ln>
              <a:solidFill>
                <a:schemeClr val="tx1"/>
              </a:solidFill>
              <a:effectLst/>
              <a:uLnTx/>
              <a:uFillTx/>
              <a:latin typeface="Times New Roman" panose="02020603050405020304" pitchFamily="18" charset="0"/>
              <a:ea typeface="+mn-ea"/>
              <a:cs typeface="+mn-cs"/>
            </a:endParaRPr>
          </a:p>
        </p:txBody>
      </p:sp>
      <p:sp>
        <p:nvSpPr>
          <p:cNvPr id="13316" name="Rectangle 6"/>
          <p:cNvSpPr/>
          <p:nvPr/>
        </p:nvSpPr>
        <p:spPr>
          <a:xfrm>
            <a:off x="381000" y="5562600"/>
            <a:ext cx="5105400" cy="1016000"/>
          </a:xfrm>
          <a:prstGeom prst="rect">
            <a:avLst/>
          </a:prstGeom>
          <a:noFill/>
          <a:ln w="9525">
            <a:noFill/>
          </a:ln>
        </p:spPr>
        <p:txBody>
          <a:bodyPr anchor="t" anchorCtr="0">
            <a:spAutoFit/>
          </a:bodyPr>
          <a:p>
            <a:r>
              <a:rPr lang="en-US" altLang="zh-CN" sz="2000" dirty="0">
                <a:latin typeface="Times New Roman" panose="02020603050405020304" pitchFamily="18" charset="0"/>
              </a:rPr>
              <a:t>This energy will be delivered to the</a:t>
            </a:r>
            <a:endParaRPr lang="en-US" altLang="zh-CN" sz="2000" dirty="0">
              <a:latin typeface="Times New Roman" panose="02020603050405020304" pitchFamily="18" charset="0"/>
            </a:endParaRPr>
          </a:p>
          <a:p>
            <a:r>
              <a:rPr lang="en-US" altLang="zh-CN" sz="2000" dirty="0">
                <a:latin typeface="Times New Roman" panose="02020603050405020304" pitchFamily="18" charset="0"/>
              </a:rPr>
              <a:t> metal work piece to produce plastic deformation.</a:t>
            </a:r>
            <a:endParaRPr lang="en-US" altLang="zh-CN" sz="2000" dirty="0">
              <a:latin typeface="Times New Roman" panose="02020603050405020304" pitchFamily="18" charset="0"/>
            </a:endParaRPr>
          </a:p>
        </p:txBody>
      </p:sp>
      <p:pic>
        <p:nvPicPr>
          <p:cNvPr id="13317" name="Picture 2"/>
          <p:cNvPicPr>
            <a:picLocks noChangeAspect="1"/>
          </p:cNvPicPr>
          <p:nvPr/>
        </p:nvPicPr>
        <p:blipFill>
          <a:blip r:embed="rId1"/>
          <a:stretch>
            <a:fillRect/>
          </a:stretch>
        </p:blipFill>
        <p:spPr>
          <a:xfrm>
            <a:off x="5181600" y="1066800"/>
            <a:ext cx="3962400" cy="5105400"/>
          </a:xfrm>
          <a:prstGeom prst="rect">
            <a:avLst/>
          </a:prstGeom>
          <a:noFill/>
          <a:ln w="9525">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7" name="Title 1"/>
          <p:cNvSpPr>
            <a:spLocks noGrp="1"/>
          </p:cNvSpPr>
          <p:nvPr>
            <p:ph type="title"/>
          </p:nvPr>
        </p:nvSpPr>
        <p:spPr>
          <a:xfrm>
            <a:off x="685800" y="228600"/>
            <a:ext cx="7772400" cy="609600"/>
          </a:xfrm>
        </p:spPr>
        <p:txBody>
          <a:bodyPr vert="horz" wrap="square" lIns="91440" tIns="45720" rIns="91440" bIns="45720" anchor="ctr" anchorCtr="0"/>
          <a:p>
            <a:r>
              <a:rPr lang="nb-NO" altLang="zh-CN" sz="3200" dirty="0">
                <a:solidFill>
                  <a:srgbClr val="FF0000"/>
                </a:solidFill>
              </a:rPr>
              <a:t>Forging hammer or drop hammer</a:t>
            </a:r>
            <a:endParaRPr lang="en-US" altLang="zh-CN" sz="3200" dirty="0">
              <a:solidFill>
                <a:srgbClr val="FF0000"/>
              </a:solidFill>
            </a:endParaRPr>
          </a:p>
        </p:txBody>
      </p:sp>
      <p:sp>
        <p:nvSpPr>
          <p:cNvPr id="14338" name="Content Placeholder 2"/>
          <p:cNvSpPr>
            <a:spLocks noGrp="1"/>
          </p:cNvSpPr>
          <p:nvPr>
            <p:ph idx="1"/>
          </p:nvPr>
        </p:nvSpPr>
        <p:spPr>
          <a:xfrm>
            <a:off x="228600" y="762000"/>
            <a:ext cx="4953000" cy="6324600"/>
          </a:xfrm>
        </p:spPr>
        <p:txBody>
          <a:bodyPr vert="horz" wrap="square" lIns="91440" tIns="45720" rIns="91440" bIns="45720" anchor="t" anchorCtr="0"/>
          <a:p>
            <a:r>
              <a:rPr lang="en-US" altLang="zh-CN" sz="2400" dirty="0"/>
              <a:t>Provide rapid impact blows to the surface of the metal.</a:t>
            </a:r>
            <a:endParaRPr lang="en-US" altLang="zh-CN" sz="2400" dirty="0"/>
          </a:p>
          <a:p>
            <a:r>
              <a:rPr lang="en-US" altLang="zh-CN" sz="2400" dirty="0"/>
              <a:t>Dies are in two halves</a:t>
            </a:r>
            <a:endParaRPr lang="en-US" altLang="zh-CN" sz="2400" dirty="0"/>
          </a:p>
          <a:p>
            <a:pPr>
              <a:buNone/>
            </a:pPr>
            <a:r>
              <a:rPr lang="en-US" altLang="zh-CN" sz="2400" dirty="0"/>
              <a:t>     Lower : fixed to anvil</a:t>
            </a:r>
            <a:endParaRPr lang="en-US" altLang="zh-CN" sz="2400" dirty="0"/>
          </a:p>
          <a:p>
            <a:pPr>
              <a:buNone/>
            </a:pPr>
            <a:r>
              <a:rPr lang="en-US" altLang="zh-CN" sz="2400" dirty="0"/>
              <a:t>     Upper : moves up and down with the TUP.</a:t>
            </a:r>
            <a:endParaRPr lang="en-US" altLang="zh-CN" sz="2400" dirty="0"/>
          </a:p>
          <a:p>
            <a:r>
              <a:rPr lang="en-US" altLang="zh-CN" sz="2400" dirty="0"/>
              <a:t>Energy (from a gravity drop) is adsorbed onto the metal, in which the maximum impact is on the metal surface.</a:t>
            </a:r>
            <a:endParaRPr lang="en-US" altLang="zh-CN" sz="2400" dirty="0"/>
          </a:p>
          <a:p>
            <a:r>
              <a:rPr lang="en-US" altLang="zh-CN" sz="2400" dirty="0"/>
              <a:t>Dies are expensive being accurately machined from special alloys (susceptible to thermal shock).</a:t>
            </a:r>
            <a:endParaRPr lang="en-US" altLang="zh-CN" sz="2400" dirty="0"/>
          </a:p>
          <a:p>
            <a:r>
              <a:rPr lang="en-US" altLang="zh-CN" sz="2400" dirty="0"/>
              <a:t>Drop forging is good for mass production of complex shapes.</a:t>
            </a:r>
            <a:endParaRPr lang="en-US" altLang="zh-CN" sz="2400" dirty="0"/>
          </a:p>
        </p:txBody>
      </p:sp>
      <p:pic>
        <p:nvPicPr>
          <p:cNvPr id="14339" name="Picture 2"/>
          <p:cNvPicPr>
            <a:picLocks noChangeAspect="1"/>
          </p:cNvPicPr>
          <p:nvPr/>
        </p:nvPicPr>
        <p:blipFill>
          <a:blip r:embed="rId1"/>
          <a:stretch>
            <a:fillRect/>
          </a:stretch>
        </p:blipFill>
        <p:spPr>
          <a:xfrm>
            <a:off x="5334000" y="914400"/>
            <a:ext cx="2590800" cy="5656263"/>
          </a:xfrm>
          <a:prstGeom prst="rect">
            <a:avLst/>
          </a:prstGeom>
          <a:noFill/>
          <a:ln w="9525">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1" name="Title 1"/>
          <p:cNvSpPr>
            <a:spLocks noGrp="1"/>
          </p:cNvSpPr>
          <p:nvPr>
            <p:ph type="title"/>
          </p:nvPr>
        </p:nvSpPr>
        <p:spPr>
          <a:xfrm>
            <a:off x="381000" y="0"/>
            <a:ext cx="7772400" cy="609600"/>
          </a:xfrm>
        </p:spPr>
        <p:txBody>
          <a:bodyPr vert="horz" wrap="square" lIns="91440" tIns="45720" rIns="91440" bIns="45720" anchor="ctr" anchorCtr="0"/>
          <a:p>
            <a:r>
              <a:rPr lang="en-US" altLang="zh-CN" sz="2800" dirty="0">
                <a:solidFill>
                  <a:srgbClr val="FF0000"/>
                </a:solidFill>
              </a:rPr>
              <a:t>Example: Forging hammer or drop hammer</a:t>
            </a:r>
            <a:endParaRPr lang="en-US" altLang="zh-CN" sz="2800" dirty="0">
              <a:solidFill>
                <a:srgbClr val="FF0000"/>
              </a:solidFill>
            </a:endParaRPr>
          </a:p>
        </p:txBody>
      </p:sp>
      <p:pic>
        <p:nvPicPr>
          <p:cNvPr id="15362" name="Picture 2"/>
          <p:cNvPicPr>
            <a:picLocks noGrp="1" noChangeAspect="1"/>
          </p:cNvPicPr>
          <p:nvPr>
            <p:ph idx="1"/>
          </p:nvPr>
        </p:nvPicPr>
        <p:blipFill>
          <a:blip r:embed="rId1"/>
          <a:stretch>
            <a:fillRect/>
          </a:stretch>
        </p:blipFill>
        <p:spPr>
          <a:xfrm>
            <a:off x="457200" y="838200"/>
            <a:ext cx="4724400" cy="5783263"/>
          </a:xfrm>
        </p:spPr>
      </p:pic>
      <p:sp>
        <p:nvSpPr>
          <p:cNvPr id="15363" name="Rectangle 4"/>
          <p:cNvSpPr/>
          <p:nvPr/>
        </p:nvSpPr>
        <p:spPr>
          <a:xfrm>
            <a:off x="5486400" y="990600"/>
            <a:ext cx="3276600" cy="1938338"/>
          </a:xfrm>
          <a:prstGeom prst="rect">
            <a:avLst/>
          </a:prstGeom>
          <a:noFill/>
          <a:ln w="9525">
            <a:noFill/>
          </a:ln>
        </p:spPr>
        <p:txBody>
          <a:bodyPr anchor="t" anchorCtr="0">
            <a:spAutoFit/>
          </a:bodyPr>
          <a:p>
            <a:r>
              <a:rPr lang="en-US" altLang="zh-CN" dirty="0">
                <a:latin typeface="Times New Roman" panose="02020603050405020304" pitchFamily="18" charset="0"/>
              </a:rPr>
              <a:t>The energy supplied by</a:t>
            </a:r>
            <a:endParaRPr lang="en-US" altLang="zh-CN" dirty="0">
              <a:latin typeface="Times New Roman" panose="02020603050405020304" pitchFamily="18" charset="0"/>
            </a:endParaRPr>
          </a:p>
          <a:p>
            <a:r>
              <a:rPr lang="en-US" altLang="zh-CN" dirty="0">
                <a:latin typeface="Times New Roman" panose="02020603050405020304" pitchFamily="18" charset="0"/>
              </a:rPr>
              <a:t>the blow is equal to the</a:t>
            </a:r>
            <a:endParaRPr lang="en-US" altLang="zh-CN" dirty="0">
              <a:latin typeface="Times New Roman" panose="02020603050405020304" pitchFamily="18" charset="0"/>
            </a:endParaRPr>
          </a:p>
          <a:p>
            <a:r>
              <a:rPr lang="en-US" altLang="zh-CN" dirty="0">
                <a:latin typeface="Times New Roman" panose="02020603050405020304" pitchFamily="18" charset="0"/>
              </a:rPr>
              <a:t>potential energy due to</a:t>
            </a:r>
            <a:endParaRPr lang="en-US" altLang="zh-CN" dirty="0">
              <a:latin typeface="Times New Roman" panose="02020603050405020304" pitchFamily="18" charset="0"/>
            </a:endParaRPr>
          </a:p>
          <a:p>
            <a:r>
              <a:rPr lang="en-US" altLang="zh-CN" dirty="0">
                <a:latin typeface="Times New Roman" panose="02020603050405020304" pitchFamily="18" charset="0"/>
              </a:rPr>
              <a:t>the weight of the ram and the height of the fall.</a:t>
            </a:r>
            <a:endParaRPr lang="en-US" altLang="zh-CN" dirty="0">
              <a:latin typeface="Times New Roman" panose="02020603050405020304" pitchFamily="18" charset="0"/>
            </a:endParaRPr>
          </a:p>
        </p:txBody>
      </p:sp>
      <p:sp>
        <p:nvSpPr>
          <p:cNvPr id="15364" name="Rectangle 5"/>
          <p:cNvSpPr/>
          <p:nvPr/>
        </p:nvSpPr>
        <p:spPr>
          <a:xfrm>
            <a:off x="5257800" y="3276600"/>
            <a:ext cx="3105150" cy="461963"/>
          </a:xfrm>
          <a:prstGeom prst="rect">
            <a:avLst/>
          </a:prstGeom>
          <a:noFill/>
          <a:ln w="9525">
            <a:noFill/>
          </a:ln>
        </p:spPr>
        <p:txBody>
          <a:bodyPr wrap="none" anchor="t" anchorCtr="0">
            <a:spAutoFit/>
          </a:bodyPr>
          <a:p>
            <a:r>
              <a:rPr lang="en-US" altLang="zh-CN" dirty="0">
                <a:latin typeface="Times New Roman" panose="02020603050405020304" pitchFamily="18" charset="0"/>
              </a:rPr>
              <a:t>Potential energy = mgh</a:t>
            </a:r>
            <a:endParaRPr lang="en-US" altLang="zh-CN" dirty="0">
              <a:latin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5" name="Title 1"/>
          <p:cNvSpPr>
            <a:spLocks noGrp="1"/>
          </p:cNvSpPr>
          <p:nvPr>
            <p:ph type="title"/>
          </p:nvPr>
        </p:nvSpPr>
        <p:spPr>
          <a:xfrm>
            <a:off x="685800" y="304800"/>
            <a:ext cx="7772400" cy="457200"/>
          </a:xfrm>
        </p:spPr>
        <p:txBody>
          <a:bodyPr vert="horz" wrap="square" lIns="91440" tIns="45720" rIns="91440" bIns="45720" anchor="ctr" anchorCtr="0"/>
          <a:p>
            <a:r>
              <a:rPr lang="en-US" altLang="zh-CN" dirty="0">
                <a:solidFill>
                  <a:srgbClr val="FF0000"/>
                </a:solidFill>
              </a:rPr>
              <a:t>Power hammer</a:t>
            </a:r>
            <a:endParaRPr lang="en-US" altLang="zh-CN" dirty="0">
              <a:solidFill>
                <a:srgbClr val="FF0000"/>
              </a:solidFill>
            </a:endParaRPr>
          </a:p>
        </p:txBody>
      </p:sp>
      <p:pic>
        <p:nvPicPr>
          <p:cNvPr id="16386" name="Picture 2"/>
          <p:cNvPicPr>
            <a:picLocks noGrp="1" noChangeAspect="1"/>
          </p:cNvPicPr>
          <p:nvPr>
            <p:ph idx="1"/>
          </p:nvPr>
        </p:nvPicPr>
        <p:blipFill>
          <a:blip r:embed="rId1"/>
          <a:stretch>
            <a:fillRect/>
          </a:stretch>
        </p:blipFill>
        <p:spPr>
          <a:xfrm>
            <a:off x="-66675" y="1524000"/>
            <a:ext cx="3744913" cy="4343400"/>
          </a:xfrm>
        </p:spPr>
      </p:pic>
      <p:sp>
        <p:nvSpPr>
          <p:cNvPr id="16387" name="TextBox 5"/>
          <p:cNvSpPr txBox="1"/>
          <p:nvPr/>
        </p:nvSpPr>
        <p:spPr>
          <a:xfrm>
            <a:off x="3352800" y="990600"/>
            <a:ext cx="5791200" cy="3046413"/>
          </a:xfrm>
          <a:prstGeom prst="rect">
            <a:avLst/>
          </a:prstGeom>
          <a:noFill/>
          <a:ln w="9525">
            <a:noFill/>
          </a:ln>
        </p:spPr>
        <p:txBody>
          <a:bodyPr anchor="t" anchorCtr="0">
            <a:spAutoFit/>
          </a:bodyPr>
          <a:p>
            <a:r>
              <a:rPr lang="en-US" altLang="zh-CN" dirty="0">
                <a:latin typeface="Times New Roman" panose="02020603050405020304" pitchFamily="18" charset="0"/>
              </a:rPr>
              <a:t>Power hammer provides greater</a:t>
            </a:r>
            <a:endParaRPr lang="en-US" altLang="zh-CN" dirty="0">
              <a:latin typeface="Times New Roman" panose="02020603050405020304" pitchFamily="18" charset="0"/>
            </a:endParaRPr>
          </a:p>
          <a:p>
            <a:r>
              <a:rPr lang="en-US" altLang="zh-CN" dirty="0">
                <a:latin typeface="Times New Roman" panose="02020603050405020304" pitchFamily="18" charset="0"/>
              </a:rPr>
              <a:t>capacity, in which the ram is accelerated</a:t>
            </a:r>
            <a:endParaRPr lang="en-US" altLang="zh-CN" dirty="0">
              <a:latin typeface="Times New Roman" panose="02020603050405020304" pitchFamily="18" charset="0"/>
            </a:endParaRPr>
          </a:p>
          <a:p>
            <a:r>
              <a:rPr lang="en-US" altLang="zh-CN" dirty="0">
                <a:latin typeface="Times New Roman" panose="02020603050405020304" pitchFamily="18" charset="0"/>
              </a:rPr>
              <a:t>on the down stroke by steam or air pressure</a:t>
            </a:r>
            <a:endParaRPr lang="en-US" altLang="zh-CN" dirty="0">
              <a:latin typeface="Times New Roman" panose="02020603050405020304" pitchFamily="18" charset="0"/>
            </a:endParaRPr>
          </a:p>
          <a:p>
            <a:r>
              <a:rPr lang="en-US" altLang="zh-CN" dirty="0">
                <a:latin typeface="Times New Roman" panose="02020603050405020304" pitchFamily="18" charset="0"/>
              </a:rPr>
              <a:t>in addition to gravity.</a:t>
            </a:r>
            <a:endParaRPr lang="en-US" altLang="zh-CN" dirty="0">
              <a:latin typeface="Times New Roman" panose="02020603050405020304" pitchFamily="18" charset="0"/>
            </a:endParaRPr>
          </a:p>
          <a:p>
            <a:r>
              <a:rPr lang="en-US" altLang="zh-CN" dirty="0">
                <a:latin typeface="Times New Roman" panose="02020603050405020304" pitchFamily="18" charset="0"/>
              </a:rPr>
              <a:t>• Steam or air pressure is also used to raise</a:t>
            </a:r>
            <a:endParaRPr lang="en-US" altLang="zh-CN" dirty="0">
              <a:latin typeface="Times New Roman" panose="02020603050405020304" pitchFamily="18" charset="0"/>
            </a:endParaRPr>
          </a:p>
          <a:p>
            <a:r>
              <a:rPr lang="en-US" altLang="zh-CN" dirty="0">
                <a:latin typeface="Times New Roman" panose="02020603050405020304" pitchFamily="18" charset="0"/>
              </a:rPr>
              <a:t>the ram on the upstroke.</a:t>
            </a:r>
            <a:endParaRPr lang="en-US" altLang="zh-CN" dirty="0">
              <a:latin typeface="Times New Roman" panose="02020603050405020304" pitchFamily="18" charset="0"/>
            </a:endParaRPr>
          </a:p>
          <a:p>
            <a:r>
              <a:rPr lang="en-US" altLang="zh-CN" dirty="0">
                <a:latin typeface="Times New Roman" panose="02020603050405020304" pitchFamily="18" charset="0"/>
              </a:rPr>
              <a:t>• The total energy supplied to the blow</a:t>
            </a:r>
            <a:endParaRPr lang="en-US" altLang="zh-CN" dirty="0">
              <a:latin typeface="Times New Roman" panose="02020603050405020304" pitchFamily="18" charset="0"/>
            </a:endParaRPr>
          </a:p>
          <a:p>
            <a:r>
              <a:rPr lang="en-US" altLang="zh-CN" dirty="0">
                <a:latin typeface="Times New Roman" panose="02020603050405020304" pitchFamily="18" charset="0"/>
              </a:rPr>
              <a:t>in a power drop hammer is given by</a:t>
            </a:r>
            <a:endParaRPr lang="en-US" altLang="zh-CN" dirty="0">
              <a:latin typeface="Times New Roman" panose="02020603050405020304" pitchFamily="18" charset="0"/>
            </a:endParaRPr>
          </a:p>
        </p:txBody>
      </p:sp>
      <p:grpSp>
        <p:nvGrpSpPr>
          <p:cNvPr id="16388" name="Group 8"/>
          <p:cNvGrpSpPr/>
          <p:nvPr/>
        </p:nvGrpSpPr>
        <p:grpSpPr>
          <a:xfrm>
            <a:off x="3733800" y="4038600"/>
            <a:ext cx="3657600" cy="2819400"/>
            <a:chOff x="3047999" y="4038600"/>
            <a:chExt cx="3657601" cy="2819401"/>
          </a:xfrm>
        </p:grpSpPr>
        <p:pic>
          <p:nvPicPr>
            <p:cNvPr id="16389" name="Picture 3"/>
            <p:cNvPicPr>
              <a:picLocks noChangeAspect="1"/>
            </p:cNvPicPr>
            <p:nvPr/>
          </p:nvPicPr>
          <p:blipFill>
            <a:blip r:embed="rId2"/>
            <a:stretch>
              <a:fillRect/>
            </a:stretch>
          </p:blipFill>
          <p:spPr>
            <a:xfrm>
              <a:off x="3048000" y="4038600"/>
              <a:ext cx="3657600" cy="772886"/>
            </a:xfrm>
            <a:prstGeom prst="rect">
              <a:avLst/>
            </a:prstGeom>
            <a:noFill/>
            <a:ln w="9525">
              <a:noFill/>
            </a:ln>
          </p:spPr>
        </p:pic>
        <p:pic>
          <p:nvPicPr>
            <p:cNvPr id="16390" name="Picture 4"/>
            <p:cNvPicPr>
              <a:picLocks noChangeAspect="1"/>
            </p:cNvPicPr>
            <p:nvPr/>
          </p:nvPicPr>
          <p:blipFill>
            <a:blip r:embed="rId3"/>
            <a:stretch>
              <a:fillRect/>
            </a:stretch>
          </p:blipFill>
          <p:spPr>
            <a:xfrm>
              <a:off x="3047999" y="4800601"/>
              <a:ext cx="3657601" cy="2057400"/>
            </a:xfrm>
            <a:prstGeom prst="rect">
              <a:avLst/>
            </a:prstGeom>
            <a:noFill/>
            <a:ln w="9525">
              <a:noFill/>
            </a:ln>
          </p:spPr>
        </p:pic>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09" name="Title 1"/>
          <p:cNvSpPr>
            <a:spLocks noGrp="1"/>
          </p:cNvSpPr>
          <p:nvPr>
            <p:ph type="title"/>
          </p:nvPr>
        </p:nvSpPr>
        <p:spPr>
          <a:xfrm>
            <a:off x="609600" y="0"/>
            <a:ext cx="7772400" cy="685800"/>
          </a:xfrm>
        </p:spPr>
        <p:txBody>
          <a:bodyPr vert="horz" wrap="square" lIns="91440" tIns="45720" rIns="91440" bIns="45720" anchor="ctr" anchorCtr="0"/>
          <a:p>
            <a:r>
              <a:rPr lang="en-US" altLang="zh-CN" dirty="0">
                <a:solidFill>
                  <a:srgbClr val="FF0000"/>
                </a:solidFill>
              </a:rPr>
              <a:t>Hydraulic press forging</a:t>
            </a:r>
            <a:endParaRPr lang="en-US" altLang="zh-CN" dirty="0">
              <a:solidFill>
                <a:srgbClr val="FF0000"/>
              </a:solidFill>
            </a:endParaRPr>
          </a:p>
        </p:txBody>
      </p:sp>
      <p:pic>
        <p:nvPicPr>
          <p:cNvPr id="17410" name="Picture 2"/>
          <p:cNvPicPr>
            <a:picLocks noGrp="1" noChangeAspect="1"/>
          </p:cNvPicPr>
          <p:nvPr>
            <p:ph idx="1"/>
          </p:nvPr>
        </p:nvPicPr>
        <p:blipFill>
          <a:blip r:embed="rId1"/>
          <a:stretch>
            <a:fillRect/>
          </a:stretch>
        </p:blipFill>
        <p:spPr>
          <a:xfrm>
            <a:off x="0" y="914400"/>
            <a:ext cx="3352800" cy="5521325"/>
          </a:xfrm>
        </p:spPr>
      </p:pic>
      <p:sp>
        <p:nvSpPr>
          <p:cNvPr id="17411" name="TextBox 5"/>
          <p:cNvSpPr txBox="1"/>
          <p:nvPr/>
        </p:nvSpPr>
        <p:spPr>
          <a:xfrm>
            <a:off x="3733800" y="990600"/>
            <a:ext cx="4800600" cy="3046413"/>
          </a:xfrm>
          <a:prstGeom prst="rect">
            <a:avLst/>
          </a:prstGeom>
          <a:noFill/>
          <a:ln w="9525">
            <a:noFill/>
          </a:ln>
        </p:spPr>
        <p:txBody>
          <a:bodyPr anchor="t" anchorCtr="0">
            <a:spAutoFit/>
          </a:bodyPr>
          <a:p>
            <a:r>
              <a:rPr lang="en-US" altLang="zh-CN" dirty="0">
                <a:latin typeface="Times New Roman" panose="02020603050405020304" pitchFamily="18" charset="0"/>
              </a:rPr>
              <a:t>Using a hydraulic press or a mechanical press to forge the metal, therefore, gives continuous forming at a slower rate.</a:t>
            </a:r>
            <a:endParaRPr lang="en-US" altLang="zh-CN" dirty="0">
              <a:latin typeface="Times New Roman" panose="02020603050405020304" pitchFamily="18" charset="0"/>
            </a:endParaRPr>
          </a:p>
          <a:p>
            <a:r>
              <a:rPr lang="en-US" altLang="zh-CN" dirty="0">
                <a:latin typeface="Times New Roman" panose="02020603050405020304" pitchFamily="18" charset="0"/>
              </a:rPr>
              <a:t>• Provide deeper penetration.</a:t>
            </a:r>
            <a:endParaRPr lang="en-US" altLang="zh-CN" dirty="0">
              <a:latin typeface="Times New Roman" panose="02020603050405020304" pitchFamily="18" charset="0"/>
            </a:endParaRPr>
          </a:p>
          <a:p>
            <a:r>
              <a:rPr lang="en-US" altLang="zh-CN" dirty="0">
                <a:latin typeface="Times New Roman" panose="02020603050405020304" pitchFamily="18" charset="0"/>
              </a:rPr>
              <a:t>• Better properties (more homogeneous).</a:t>
            </a:r>
            <a:endParaRPr lang="en-US" altLang="zh-CN" dirty="0">
              <a:latin typeface="Times New Roman" panose="02020603050405020304" pitchFamily="18" charset="0"/>
            </a:endParaRPr>
          </a:p>
          <a:p>
            <a:r>
              <a:rPr lang="en-US" altLang="zh-CN" dirty="0">
                <a:latin typeface="Times New Roman" panose="02020603050405020304" pitchFamily="18" charset="0"/>
              </a:rPr>
              <a:t>• Equipment is expensive.</a:t>
            </a:r>
            <a:endParaRPr lang="en-US" altLang="zh-CN" dirty="0">
              <a:latin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3" name="Title 1"/>
          <p:cNvSpPr>
            <a:spLocks noGrp="1"/>
          </p:cNvSpPr>
          <p:nvPr>
            <p:ph type="title"/>
          </p:nvPr>
        </p:nvSpPr>
        <p:spPr>
          <a:xfrm>
            <a:off x="381000" y="0"/>
            <a:ext cx="7772400" cy="609600"/>
          </a:xfrm>
        </p:spPr>
        <p:txBody>
          <a:bodyPr vert="horz" wrap="square" lIns="91440" tIns="45720" rIns="91440" bIns="45720" anchor="ctr" anchorCtr="0"/>
          <a:p>
            <a:r>
              <a:rPr lang="en-US" altLang="zh-CN" sz="2800" dirty="0">
                <a:solidFill>
                  <a:srgbClr val="FF0000"/>
                </a:solidFill>
              </a:rPr>
              <a:t>Example: Hydraulic Press forging</a:t>
            </a:r>
            <a:endParaRPr lang="en-US" altLang="zh-CN" sz="2800" dirty="0">
              <a:solidFill>
                <a:srgbClr val="FF0000"/>
              </a:solidFill>
            </a:endParaRPr>
          </a:p>
        </p:txBody>
      </p:sp>
      <p:pic>
        <p:nvPicPr>
          <p:cNvPr id="18434" name="Picture 2"/>
          <p:cNvPicPr>
            <a:picLocks noGrp="1" noChangeAspect="1"/>
          </p:cNvPicPr>
          <p:nvPr>
            <p:ph idx="1"/>
          </p:nvPr>
        </p:nvPicPr>
        <p:blipFill>
          <a:blip r:embed="rId1"/>
          <a:stretch>
            <a:fillRect/>
          </a:stretch>
        </p:blipFill>
        <p:spPr>
          <a:xfrm>
            <a:off x="152400" y="838200"/>
            <a:ext cx="3962400" cy="4678363"/>
          </a:xfrm>
        </p:spPr>
      </p:pic>
      <p:sp>
        <p:nvSpPr>
          <p:cNvPr id="18435" name="TextBox 4"/>
          <p:cNvSpPr txBox="1"/>
          <p:nvPr/>
        </p:nvSpPr>
        <p:spPr>
          <a:xfrm>
            <a:off x="4191000" y="533400"/>
            <a:ext cx="4953000" cy="6370638"/>
          </a:xfrm>
          <a:prstGeom prst="rect">
            <a:avLst/>
          </a:prstGeom>
          <a:noFill/>
          <a:ln w="9525">
            <a:noFill/>
          </a:ln>
        </p:spPr>
        <p:txBody>
          <a:bodyPr anchor="t" anchorCtr="0">
            <a:spAutoFit/>
          </a:bodyPr>
          <a:p>
            <a:r>
              <a:rPr lang="en-US" altLang="zh-CN" dirty="0">
                <a:latin typeface="Times New Roman" panose="02020603050405020304" pitchFamily="18" charset="0"/>
              </a:rPr>
              <a:t>• Hydraulic presses are load restricted machines in which hydraulic pressure moves a piston in a cylinder.</a:t>
            </a:r>
            <a:endParaRPr lang="en-US" altLang="zh-CN" dirty="0">
              <a:latin typeface="Times New Roman" panose="02020603050405020304" pitchFamily="18" charset="0"/>
            </a:endParaRPr>
          </a:p>
          <a:p>
            <a:r>
              <a:rPr lang="en-US" altLang="zh-CN" dirty="0">
                <a:latin typeface="Times New Roman" panose="02020603050405020304" pitchFamily="18" charset="0"/>
              </a:rPr>
              <a:t>• The full press load is available at any point during the full stroke of the ram. Therefore, hydraulic presses are ideally suited for extrusion-type forging operation.</a:t>
            </a:r>
            <a:endParaRPr lang="en-US" altLang="zh-CN" dirty="0">
              <a:latin typeface="Times New Roman" panose="02020603050405020304" pitchFamily="18" charset="0"/>
            </a:endParaRPr>
          </a:p>
          <a:p>
            <a:r>
              <a:rPr lang="en-US" altLang="zh-CN" dirty="0">
                <a:latin typeface="Times New Roman" panose="02020603050405020304" pitchFamily="18" charset="0"/>
              </a:rPr>
              <a:t>• Due to slow speed, contact time</a:t>
            </a:r>
            <a:endParaRPr lang="en-US" altLang="zh-CN" dirty="0">
              <a:latin typeface="Times New Roman" panose="02020603050405020304" pitchFamily="18" charset="0"/>
            </a:endParaRPr>
          </a:p>
          <a:p>
            <a:r>
              <a:rPr lang="en-US" altLang="zh-CN" dirty="0">
                <a:latin typeface="Times New Roman" panose="02020603050405020304" pitchFamily="18" charset="0"/>
              </a:rPr>
              <a:t>is longer at the die-metal Interface,</a:t>
            </a:r>
            <a:endParaRPr lang="en-US" altLang="zh-CN" dirty="0">
              <a:latin typeface="Times New Roman" panose="02020603050405020304" pitchFamily="18" charset="0"/>
            </a:endParaRPr>
          </a:p>
          <a:p>
            <a:r>
              <a:rPr lang="en-US" altLang="zh-CN" dirty="0">
                <a:latin typeface="Times New Roman" panose="02020603050405020304" pitchFamily="18" charset="0"/>
              </a:rPr>
              <a:t>which causes problems such as</a:t>
            </a:r>
            <a:endParaRPr lang="en-US" altLang="zh-CN" dirty="0">
              <a:latin typeface="Times New Roman" panose="02020603050405020304" pitchFamily="18" charset="0"/>
            </a:endParaRPr>
          </a:p>
          <a:p>
            <a:r>
              <a:rPr lang="en-US" altLang="zh-CN" dirty="0">
                <a:latin typeface="Times New Roman" panose="02020603050405020304" pitchFamily="18" charset="0"/>
              </a:rPr>
              <a:t>heat lost from work piece and die</a:t>
            </a:r>
            <a:endParaRPr lang="en-US" altLang="zh-CN" dirty="0">
              <a:latin typeface="Times New Roman" panose="02020603050405020304" pitchFamily="18" charset="0"/>
            </a:endParaRPr>
          </a:p>
          <a:p>
            <a:r>
              <a:rPr lang="en-US" altLang="zh-CN" dirty="0">
                <a:latin typeface="Times New Roman" panose="02020603050405020304" pitchFamily="18" charset="0"/>
              </a:rPr>
              <a:t>deterioration.</a:t>
            </a:r>
            <a:endParaRPr lang="en-US" altLang="zh-CN" dirty="0">
              <a:latin typeface="Times New Roman" panose="02020603050405020304" pitchFamily="18" charset="0"/>
            </a:endParaRPr>
          </a:p>
          <a:p>
            <a:r>
              <a:rPr lang="en-US" altLang="zh-CN" dirty="0">
                <a:latin typeface="Times New Roman" panose="02020603050405020304" pitchFamily="18" charset="0"/>
              </a:rPr>
              <a:t>• Also provide close-tolerance forging.</a:t>
            </a:r>
            <a:endParaRPr lang="en-US" altLang="zh-CN" dirty="0">
              <a:latin typeface="Times New Roman" panose="02020603050405020304" pitchFamily="18" charset="0"/>
            </a:endParaRPr>
          </a:p>
          <a:p>
            <a:r>
              <a:rPr lang="en-US" altLang="zh-CN" dirty="0">
                <a:latin typeface="Times New Roman" panose="02020603050405020304" pitchFamily="18" charset="0"/>
              </a:rPr>
              <a:t>• Hydraulic presses are more</a:t>
            </a:r>
            <a:endParaRPr lang="en-US" altLang="zh-CN" dirty="0">
              <a:latin typeface="Times New Roman" panose="02020603050405020304" pitchFamily="18" charset="0"/>
            </a:endParaRPr>
          </a:p>
          <a:p>
            <a:r>
              <a:rPr lang="en-US" altLang="zh-CN" dirty="0">
                <a:latin typeface="Times New Roman" panose="02020603050405020304" pitchFamily="18" charset="0"/>
              </a:rPr>
              <a:t>expensive than mechanical presses</a:t>
            </a:r>
            <a:endParaRPr lang="en-US" altLang="zh-CN" dirty="0">
              <a:latin typeface="Times New Roman" panose="02020603050405020304" pitchFamily="18" charset="0"/>
            </a:endParaRPr>
          </a:p>
          <a:p>
            <a:r>
              <a:rPr lang="en-US" altLang="zh-CN" dirty="0">
                <a:latin typeface="Times New Roman" panose="02020603050405020304" pitchFamily="18" charset="0"/>
              </a:rPr>
              <a:t>and hammers.</a:t>
            </a:r>
            <a:endParaRPr lang="en-US" altLang="zh-CN" dirty="0">
              <a:latin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7" name="Title 1"/>
          <p:cNvSpPr>
            <a:spLocks noGrp="1"/>
          </p:cNvSpPr>
          <p:nvPr>
            <p:ph type="title"/>
          </p:nvPr>
        </p:nvSpPr>
        <p:spPr>
          <a:xfrm>
            <a:off x="685800" y="228600"/>
            <a:ext cx="7772400" cy="609600"/>
          </a:xfrm>
        </p:spPr>
        <p:txBody>
          <a:bodyPr vert="horz" wrap="square" lIns="91440" tIns="45720" rIns="91440" bIns="45720" anchor="ctr" anchorCtr="0"/>
          <a:p>
            <a:r>
              <a:rPr lang="en-US" altLang="zh-CN" dirty="0">
                <a:solidFill>
                  <a:srgbClr val="FF0000"/>
                </a:solidFill>
              </a:rPr>
              <a:t>Mechanical press forging</a:t>
            </a:r>
            <a:endParaRPr lang="en-US" altLang="zh-CN" dirty="0">
              <a:solidFill>
                <a:srgbClr val="FF0000"/>
              </a:solidFill>
            </a:endParaRPr>
          </a:p>
        </p:txBody>
      </p:sp>
      <p:pic>
        <p:nvPicPr>
          <p:cNvPr id="19458" name="Picture 2"/>
          <p:cNvPicPr>
            <a:picLocks noGrp="1" noChangeAspect="1"/>
          </p:cNvPicPr>
          <p:nvPr>
            <p:ph idx="1"/>
          </p:nvPr>
        </p:nvPicPr>
        <p:blipFill>
          <a:blip r:embed="rId1"/>
          <a:stretch>
            <a:fillRect/>
          </a:stretch>
        </p:blipFill>
        <p:spPr>
          <a:xfrm>
            <a:off x="0" y="1143000"/>
            <a:ext cx="3352800" cy="3429000"/>
          </a:xfrm>
        </p:spPr>
      </p:pic>
      <p:sp>
        <p:nvSpPr>
          <p:cNvPr id="19459" name="TextBox 4"/>
          <p:cNvSpPr txBox="1"/>
          <p:nvPr/>
        </p:nvSpPr>
        <p:spPr>
          <a:xfrm>
            <a:off x="3276600" y="1066800"/>
            <a:ext cx="4953000" cy="5262563"/>
          </a:xfrm>
          <a:prstGeom prst="rect">
            <a:avLst/>
          </a:prstGeom>
          <a:noFill/>
          <a:ln w="9525">
            <a:noFill/>
          </a:ln>
        </p:spPr>
        <p:txBody>
          <a:bodyPr anchor="t" anchorCtr="0">
            <a:spAutoFit/>
          </a:bodyPr>
          <a:p>
            <a:r>
              <a:rPr lang="en-US" altLang="zh-CN" dirty="0">
                <a:latin typeface="Times New Roman" panose="02020603050405020304" pitchFamily="18" charset="0"/>
              </a:rPr>
              <a:t>• Crank press translates rotary motion into reciprocating linear motion of the press slide.</a:t>
            </a:r>
            <a:endParaRPr lang="en-US" altLang="zh-CN" dirty="0">
              <a:latin typeface="Times New Roman" panose="02020603050405020304" pitchFamily="18" charset="0"/>
            </a:endParaRPr>
          </a:p>
          <a:p>
            <a:r>
              <a:rPr lang="en-US" altLang="zh-CN" dirty="0">
                <a:latin typeface="Times New Roman" panose="02020603050405020304" pitchFamily="18" charset="0"/>
              </a:rPr>
              <a:t>• The ram stroke is shorter than in a hammer or hydraulic press.</a:t>
            </a:r>
            <a:endParaRPr lang="en-US" altLang="zh-CN" dirty="0">
              <a:latin typeface="Times New Roman" panose="02020603050405020304" pitchFamily="18" charset="0"/>
            </a:endParaRPr>
          </a:p>
          <a:p>
            <a:r>
              <a:rPr lang="en-US" altLang="zh-CN" dirty="0">
                <a:latin typeface="Times New Roman" panose="02020603050405020304" pitchFamily="18" charset="0"/>
              </a:rPr>
              <a:t>• Presses are rated on the basis of the force developed at the end of the stroke.</a:t>
            </a:r>
            <a:endParaRPr lang="en-US" altLang="zh-CN" dirty="0">
              <a:latin typeface="Times New Roman" panose="02020603050405020304" pitchFamily="18" charset="0"/>
            </a:endParaRPr>
          </a:p>
          <a:p>
            <a:r>
              <a:rPr lang="en-US" altLang="zh-CN" dirty="0">
                <a:latin typeface="Times New Roman" panose="02020603050405020304" pitchFamily="18" charset="0"/>
              </a:rPr>
              <a:t>• The blow press is more like squeeze than like the impact of the hammer, therefore, dies can be less massive and die life is longer than with a hammer.</a:t>
            </a:r>
            <a:endParaRPr lang="en-US" altLang="zh-CN" dirty="0">
              <a:latin typeface="Times New Roman" panose="02020603050405020304" pitchFamily="18" charset="0"/>
            </a:endParaRPr>
          </a:p>
          <a:p>
            <a:r>
              <a:rPr lang="en-US" altLang="zh-CN" dirty="0">
                <a:latin typeface="Times New Roman" panose="02020603050405020304" pitchFamily="18" charset="0"/>
              </a:rPr>
              <a:t>• The total energy supplied during the stroke of a press is given by</a:t>
            </a:r>
            <a:endParaRPr lang="en-US" altLang="zh-CN" dirty="0">
              <a:latin typeface="Times New Roman" panose="02020603050405020304" pitchFamily="18" charset="0"/>
            </a:endParaRPr>
          </a:p>
        </p:txBody>
      </p:sp>
      <p:pic>
        <p:nvPicPr>
          <p:cNvPr id="19460" name="Picture 3"/>
          <p:cNvPicPr>
            <a:picLocks noChangeAspect="1"/>
          </p:cNvPicPr>
          <p:nvPr/>
        </p:nvPicPr>
        <p:blipFill>
          <a:blip r:embed="rId2"/>
          <a:stretch>
            <a:fillRect/>
          </a:stretch>
        </p:blipFill>
        <p:spPr>
          <a:xfrm>
            <a:off x="6858000" y="5943600"/>
            <a:ext cx="1933575" cy="733425"/>
          </a:xfrm>
          <a:prstGeom prst="rect">
            <a:avLst/>
          </a:prstGeom>
          <a:noFill/>
          <a:ln w="9525">
            <a:noFill/>
          </a:ln>
        </p:spPr>
      </p:pic>
      <p:pic>
        <p:nvPicPr>
          <p:cNvPr id="19461" name="Picture 4"/>
          <p:cNvPicPr>
            <a:picLocks noChangeAspect="1"/>
          </p:cNvPicPr>
          <p:nvPr/>
        </p:nvPicPr>
        <p:blipFill>
          <a:blip r:embed="rId3"/>
          <a:stretch>
            <a:fillRect/>
          </a:stretch>
        </p:blipFill>
        <p:spPr>
          <a:xfrm>
            <a:off x="457200" y="6362700"/>
            <a:ext cx="5934075" cy="495300"/>
          </a:xfrm>
          <a:prstGeom prst="rect">
            <a:avLst/>
          </a:prstGeom>
          <a:noFill/>
          <a:ln w="9525">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1" name="Title 1"/>
          <p:cNvSpPr>
            <a:spLocks noGrp="1"/>
          </p:cNvSpPr>
          <p:nvPr>
            <p:ph type="title"/>
          </p:nvPr>
        </p:nvSpPr>
        <p:spPr>
          <a:xfrm>
            <a:off x="685800" y="304800"/>
            <a:ext cx="7772400" cy="533400"/>
          </a:xfrm>
        </p:spPr>
        <p:txBody>
          <a:bodyPr vert="horz" wrap="square" lIns="91440" tIns="45720" rIns="91440" bIns="45720" anchor="ctr" anchorCtr="0"/>
          <a:p>
            <a:r>
              <a:rPr lang="en-US" altLang="zh-CN" sz="2800" dirty="0">
                <a:solidFill>
                  <a:srgbClr val="FF0000"/>
                </a:solidFill>
              </a:rPr>
              <a:t>Closed and open die forging processes</a:t>
            </a:r>
            <a:endParaRPr lang="en-US" altLang="zh-CN" sz="2800" dirty="0">
              <a:solidFill>
                <a:srgbClr val="FF0000"/>
              </a:solidFill>
            </a:endParaRPr>
          </a:p>
        </p:txBody>
      </p:sp>
      <p:pic>
        <p:nvPicPr>
          <p:cNvPr id="20482" name="Picture 2"/>
          <p:cNvPicPr>
            <a:picLocks noGrp="1" noChangeAspect="1"/>
          </p:cNvPicPr>
          <p:nvPr>
            <p:ph idx="1"/>
          </p:nvPr>
        </p:nvPicPr>
        <p:blipFill>
          <a:blip r:embed="rId1"/>
          <a:stretch>
            <a:fillRect/>
          </a:stretch>
        </p:blipFill>
        <p:spPr>
          <a:xfrm>
            <a:off x="449263" y="990600"/>
            <a:ext cx="4808537" cy="5737225"/>
          </a:xfrm>
        </p:spPr>
      </p:pic>
      <p:sp>
        <p:nvSpPr>
          <p:cNvPr id="20483" name="Rectangle 4"/>
          <p:cNvSpPr/>
          <p:nvPr/>
        </p:nvSpPr>
        <p:spPr>
          <a:xfrm>
            <a:off x="4724400" y="1752600"/>
            <a:ext cx="2300288" cy="461963"/>
          </a:xfrm>
          <a:prstGeom prst="rect">
            <a:avLst/>
          </a:prstGeom>
          <a:noFill/>
          <a:ln w="9525">
            <a:noFill/>
          </a:ln>
        </p:spPr>
        <p:txBody>
          <a:bodyPr wrap="none" anchor="t" anchorCtr="0">
            <a:spAutoFit/>
          </a:bodyPr>
          <a:p>
            <a:r>
              <a:rPr lang="en-US" altLang="zh-CN" dirty="0">
                <a:latin typeface="Times New Roman" panose="02020603050405020304" pitchFamily="18" charset="0"/>
              </a:rPr>
              <a:t>Open-die forging</a:t>
            </a:r>
            <a:endParaRPr lang="en-US" altLang="zh-CN" dirty="0">
              <a:latin typeface="Times New Roman" panose="02020603050405020304" pitchFamily="18" charset="0"/>
            </a:endParaRPr>
          </a:p>
        </p:txBody>
      </p:sp>
      <p:sp>
        <p:nvSpPr>
          <p:cNvPr id="20484" name="Rectangle 5"/>
          <p:cNvSpPr/>
          <p:nvPr/>
        </p:nvSpPr>
        <p:spPr>
          <a:xfrm>
            <a:off x="4800600" y="3429000"/>
            <a:ext cx="2487613" cy="461963"/>
          </a:xfrm>
          <a:prstGeom prst="rect">
            <a:avLst/>
          </a:prstGeom>
          <a:noFill/>
          <a:ln w="9525">
            <a:noFill/>
          </a:ln>
        </p:spPr>
        <p:txBody>
          <a:bodyPr wrap="none" anchor="t" anchorCtr="0">
            <a:spAutoFit/>
          </a:bodyPr>
          <a:p>
            <a:r>
              <a:rPr lang="en-US" altLang="zh-CN" dirty="0">
                <a:latin typeface="Times New Roman" panose="02020603050405020304" pitchFamily="18" charset="0"/>
              </a:rPr>
              <a:t>Closed-die forging</a:t>
            </a:r>
            <a:endParaRPr lang="en-US" altLang="zh-CN" dirty="0">
              <a:latin typeface="Times New Roman" panose="02020603050405020304" pitchFamily="18" charset="0"/>
            </a:endParaRPr>
          </a:p>
        </p:txBody>
      </p:sp>
      <p:sp>
        <p:nvSpPr>
          <p:cNvPr id="20485" name="Rectangle 6"/>
          <p:cNvSpPr/>
          <p:nvPr/>
        </p:nvSpPr>
        <p:spPr>
          <a:xfrm>
            <a:off x="4572000" y="5105400"/>
            <a:ext cx="3352800" cy="461963"/>
          </a:xfrm>
          <a:prstGeom prst="rect">
            <a:avLst/>
          </a:prstGeom>
          <a:noFill/>
          <a:ln w="9525">
            <a:noFill/>
          </a:ln>
        </p:spPr>
        <p:txBody>
          <a:bodyPr anchor="t" anchorCtr="0">
            <a:spAutoFit/>
          </a:bodyPr>
          <a:p>
            <a:r>
              <a:rPr lang="en-US" altLang="zh-CN" dirty="0">
                <a:latin typeface="Times New Roman" panose="02020603050405020304" pitchFamily="18" charset="0"/>
              </a:rPr>
              <a:t>Impression-die forging</a:t>
            </a:r>
            <a:endParaRPr lang="en-US" altLang="zh-CN" dirty="0">
              <a:latin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5" name="Title 1"/>
          <p:cNvSpPr>
            <a:spLocks noGrp="1"/>
          </p:cNvSpPr>
          <p:nvPr>
            <p:ph type="title"/>
          </p:nvPr>
        </p:nvSpPr>
        <p:spPr>
          <a:xfrm>
            <a:off x="609600" y="228600"/>
            <a:ext cx="7772400" cy="533400"/>
          </a:xfrm>
        </p:spPr>
        <p:txBody>
          <a:bodyPr vert="horz" wrap="square" lIns="91440" tIns="45720" rIns="91440" bIns="45720" anchor="ctr" anchorCtr="0"/>
          <a:p>
            <a:r>
              <a:rPr lang="en-US" altLang="zh-CN" dirty="0">
                <a:solidFill>
                  <a:srgbClr val="FF0000"/>
                </a:solidFill>
              </a:rPr>
              <a:t>Open-die forging</a:t>
            </a:r>
            <a:endParaRPr lang="en-US" altLang="zh-CN" dirty="0">
              <a:solidFill>
                <a:srgbClr val="FF0000"/>
              </a:solidFill>
            </a:endParaRPr>
          </a:p>
        </p:txBody>
      </p:sp>
      <p:sp>
        <p:nvSpPr>
          <p:cNvPr id="21506" name="Rectangle 5"/>
          <p:cNvSpPr/>
          <p:nvPr/>
        </p:nvSpPr>
        <p:spPr>
          <a:xfrm>
            <a:off x="5486400" y="1066800"/>
            <a:ext cx="3657600" cy="4524375"/>
          </a:xfrm>
          <a:prstGeom prst="rect">
            <a:avLst/>
          </a:prstGeom>
          <a:noFill/>
          <a:ln w="9525">
            <a:noFill/>
          </a:ln>
        </p:spPr>
        <p:txBody>
          <a:bodyPr anchor="t" anchorCtr="0">
            <a:spAutoFit/>
          </a:bodyPr>
          <a:p>
            <a:r>
              <a:rPr lang="en-US" altLang="zh-CN" dirty="0">
                <a:latin typeface="Times New Roman" panose="02020603050405020304" pitchFamily="18" charset="0"/>
              </a:rPr>
              <a:t>• Open-die forging is carried out between flat dies or dies of very simple shape.</a:t>
            </a:r>
            <a:endParaRPr lang="en-US" altLang="zh-CN" dirty="0">
              <a:latin typeface="Times New Roman" panose="02020603050405020304" pitchFamily="18" charset="0"/>
            </a:endParaRPr>
          </a:p>
          <a:p>
            <a:r>
              <a:rPr lang="en-US" altLang="zh-CN" dirty="0">
                <a:latin typeface="Times New Roman" panose="02020603050405020304" pitchFamily="18" charset="0"/>
              </a:rPr>
              <a:t>• The process is used for</a:t>
            </a:r>
            <a:endParaRPr lang="en-US" altLang="zh-CN" dirty="0">
              <a:latin typeface="Times New Roman" panose="02020603050405020304" pitchFamily="18" charset="0"/>
            </a:endParaRPr>
          </a:p>
          <a:p>
            <a:r>
              <a:rPr lang="en-US" altLang="zh-CN" dirty="0">
                <a:latin typeface="Times New Roman" panose="02020603050405020304" pitchFamily="18" charset="0"/>
              </a:rPr>
              <a:t>mostly large objects or when the number of parts produced is small.</a:t>
            </a:r>
            <a:endParaRPr lang="en-US" altLang="zh-CN" dirty="0">
              <a:latin typeface="Times New Roman" panose="02020603050405020304" pitchFamily="18" charset="0"/>
            </a:endParaRPr>
          </a:p>
          <a:p>
            <a:r>
              <a:rPr lang="en-US" altLang="zh-CN" dirty="0">
                <a:latin typeface="Times New Roman" panose="02020603050405020304" pitchFamily="18" charset="0"/>
              </a:rPr>
              <a:t>• Open-die forging is often used to preform the workpiece for closed-die forging.</a:t>
            </a:r>
            <a:endParaRPr lang="en-US" altLang="zh-CN" dirty="0">
              <a:latin typeface="Times New Roman" panose="02020603050405020304" pitchFamily="18" charset="0"/>
            </a:endParaRPr>
          </a:p>
        </p:txBody>
      </p:sp>
      <p:pic>
        <p:nvPicPr>
          <p:cNvPr id="21507" name="Picture 3"/>
          <p:cNvPicPr>
            <a:picLocks noGrp="1" noChangeAspect="1"/>
          </p:cNvPicPr>
          <p:nvPr>
            <p:ph idx="1"/>
          </p:nvPr>
        </p:nvPicPr>
        <p:blipFill>
          <a:blip r:embed="rId1"/>
          <a:stretch>
            <a:fillRect/>
          </a:stretch>
        </p:blipFill>
        <p:spPr>
          <a:xfrm>
            <a:off x="457200" y="914400"/>
            <a:ext cx="4876800" cy="5654675"/>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29" name="Title 1"/>
          <p:cNvSpPr>
            <a:spLocks noGrp="1"/>
          </p:cNvSpPr>
          <p:nvPr>
            <p:ph type="title"/>
          </p:nvPr>
        </p:nvSpPr>
        <p:spPr>
          <a:xfrm>
            <a:off x="609600" y="228600"/>
            <a:ext cx="7772400" cy="685800"/>
          </a:xfrm>
        </p:spPr>
        <p:txBody>
          <a:bodyPr vert="horz" wrap="square" lIns="91440" tIns="45720" rIns="91440" bIns="45720" anchor="ctr" anchorCtr="0"/>
          <a:p>
            <a:r>
              <a:rPr lang="en-US" altLang="zh-CN" sz="2800" dirty="0">
                <a:solidFill>
                  <a:srgbClr val="FF0000"/>
                </a:solidFill>
              </a:rPr>
              <a:t>Closed-die forging (or impression-die forging)</a:t>
            </a:r>
            <a:endParaRPr lang="en-US" altLang="zh-CN" sz="2800" dirty="0">
              <a:solidFill>
                <a:srgbClr val="FF0000"/>
              </a:solidFill>
            </a:endParaRPr>
          </a:p>
        </p:txBody>
      </p:sp>
      <p:pic>
        <p:nvPicPr>
          <p:cNvPr id="22530" name="Picture 2"/>
          <p:cNvPicPr>
            <a:picLocks noGrp="1" noChangeAspect="1"/>
          </p:cNvPicPr>
          <p:nvPr>
            <p:ph idx="1"/>
          </p:nvPr>
        </p:nvPicPr>
        <p:blipFill>
          <a:blip r:embed="rId1"/>
          <a:stretch>
            <a:fillRect/>
          </a:stretch>
        </p:blipFill>
        <p:spPr>
          <a:xfrm>
            <a:off x="228600" y="990600"/>
            <a:ext cx="4621213" cy="5181600"/>
          </a:xfrm>
        </p:spPr>
      </p:pic>
      <p:sp>
        <p:nvSpPr>
          <p:cNvPr id="22531" name="TextBox 4"/>
          <p:cNvSpPr txBox="1"/>
          <p:nvPr/>
        </p:nvSpPr>
        <p:spPr>
          <a:xfrm>
            <a:off x="5029200" y="1066800"/>
            <a:ext cx="4114800" cy="4154488"/>
          </a:xfrm>
          <a:prstGeom prst="rect">
            <a:avLst/>
          </a:prstGeom>
          <a:noFill/>
          <a:ln w="9525">
            <a:noFill/>
          </a:ln>
        </p:spPr>
        <p:txBody>
          <a:bodyPr anchor="t" anchorCtr="0">
            <a:spAutoFit/>
          </a:bodyPr>
          <a:p>
            <a:r>
              <a:rPr lang="en-US" altLang="zh-CN" dirty="0">
                <a:latin typeface="Times New Roman" panose="02020603050405020304" pitchFamily="18" charset="0"/>
              </a:rPr>
              <a:t>The work piece is deformed between two die halves which carry the impressions of the desired final shape.</a:t>
            </a:r>
            <a:endParaRPr lang="en-US" altLang="zh-CN" dirty="0">
              <a:latin typeface="Times New Roman" panose="02020603050405020304" pitchFamily="18" charset="0"/>
            </a:endParaRPr>
          </a:p>
          <a:p>
            <a:r>
              <a:rPr lang="en-US" altLang="zh-CN" dirty="0">
                <a:latin typeface="Times New Roman" panose="02020603050405020304" pitchFamily="18" charset="0"/>
              </a:rPr>
              <a:t>• The work piece is deformed under high pressure in a closed cavity.</a:t>
            </a:r>
            <a:endParaRPr lang="en-US" altLang="zh-CN" dirty="0">
              <a:latin typeface="Times New Roman" panose="02020603050405020304" pitchFamily="18" charset="0"/>
            </a:endParaRPr>
          </a:p>
          <a:p>
            <a:r>
              <a:rPr lang="en-US" altLang="zh-CN" dirty="0">
                <a:latin typeface="Times New Roman" panose="02020603050405020304" pitchFamily="18" charset="0"/>
              </a:rPr>
              <a:t>• The process provide precision forging with close dimensional tolerance.</a:t>
            </a:r>
            <a:endParaRPr lang="en-US" altLang="zh-CN" dirty="0">
              <a:latin typeface="Times New Roman" panose="02020603050405020304" pitchFamily="18" charset="0"/>
            </a:endParaRPr>
          </a:p>
          <a:p>
            <a:r>
              <a:rPr lang="en-US" altLang="zh-CN" dirty="0">
                <a:latin typeface="Times New Roman" panose="02020603050405020304" pitchFamily="18" charset="0"/>
              </a:rPr>
              <a:t>• Closed dies are expensive.</a:t>
            </a:r>
            <a:endParaRPr lang="en-US" altLang="zh-CN" dirty="0">
              <a:latin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3" name="Title 1"/>
          <p:cNvSpPr>
            <a:spLocks noGrp="1"/>
          </p:cNvSpPr>
          <p:nvPr>
            <p:ph type="title"/>
          </p:nvPr>
        </p:nvSpPr>
        <p:spPr>
          <a:xfrm>
            <a:off x="685800" y="304800"/>
            <a:ext cx="7772400" cy="533400"/>
          </a:xfrm>
        </p:spPr>
        <p:txBody>
          <a:bodyPr vert="horz" wrap="square" lIns="91440" tIns="45720" rIns="91440" bIns="45720" anchor="ctr" anchorCtr="0"/>
          <a:p>
            <a:r>
              <a:rPr lang="en-US" altLang="zh-CN" sz="2800" dirty="0">
                <a:solidFill>
                  <a:srgbClr val="FF0000"/>
                </a:solidFill>
              </a:rPr>
              <a:t>Closed-die forging operation</a:t>
            </a:r>
            <a:endParaRPr lang="en-US" altLang="zh-CN" sz="2800" dirty="0">
              <a:solidFill>
                <a:srgbClr val="FF0000"/>
              </a:solidFill>
            </a:endParaRPr>
          </a:p>
        </p:txBody>
      </p:sp>
      <p:pic>
        <p:nvPicPr>
          <p:cNvPr id="23554" name="Picture 2"/>
          <p:cNvPicPr>
            <a:picLocks noGrp="1" noChangeAspect="1"/>
          </p:cNvPicPr>
          <p:nvPr>
            <p:ph idx="1"/>
          </p:nvPr>
        </p:nvPicPr>
        <p:blipFill>
          <a:blip r:embed="rId1"/>
          <a:stretch>
            <a:fillRect/>
          </a:stretch>
        </p:blipFill>
        <p:spPr>
          <a:xfrm>
            <a:off x="228600" y="990600"/>
            <a:ext cx="8747125" cy="1981200"/>
          </a:xfrm>
        </p:spPr>
      </p:pic>
      <p:pic>
        <p:nvPicPr>
          <p:cNvPr id="23555" name="Picture 3"/>
          <p:cNvPicPr>
            <a:picLocks noChangeAspect="1"/>
          </p:cNvPicPr>
          <p:nvPr/>
        </p:nvPicPr>
        <p:blipFill>
          <a:blip r:embed="rId2"/>
          <a:stretch>
            <a:fillRect/>
          </a:stretch>
        </p:blipFill>
        <p:spPr>
          <a:xfrm>
            <a:off x="2819400" y="3352800"/>
            <a:ext cx="3810000" cy="3305175"/>
          </a:xfrm>
          <a:prstGeom prst="rect">
            <a:avLst/>
          </a:prstGeom>
          <a:noFill/>
          <a:ln w="9525">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7" name="Title 1"/>
          <p:cNvSpPr>
            <a:spLocks noGrp="1"/>
          </p:cNvSpPr>
          <p:nvPr>
            <p:ph type="title"/>
          </p:nvPr>
        </p:nvSpPr>
        <p:spPr>
          <a:xfrm>
            <a:off x="685800" y="228600"/>
            <a:ext cx="7772400" cy="457200"/>
          </a:xfrm>
        </p:spPr>
        <p:txBody>
          <a:bodyPr vert="horz" wrap="square" lIns="91440" tIns="45720" rIns="91440" bIns="45720" anchor="ctr" anchorCtr="0"/>
          <a:p>
            <a:r>
              <a:rPr lang="en-US" altLang="zh-CN" dirty="0">
                <a:solidFill>
                  <a:srgbClr val="FF0000"/>
                </a:solidFill>
              </a:rPr>
              <a:t>Functions of flash</a:t>
            </a:r>
            <a:endParaRPr lang="en-US" altLang="zh-CN" dirty="0">
              <a:solidFill>
                <a:srgbClr val="FF0000"/>
              </a:solidFill>
            </a:endParaRPr>
          </a:p>
        </p:txBody>
      </p:sp>
      <p:pic>
        <p:nvPicPr>
          <p:cNvPr id="24578" name="Picture 4"/>
          <p:cNvPicPr>
            <a:picLocks noGrp="1" noChangeAspect="1"/>
          </p:cNvPicPr>
          <p:nvPr>
            <p:ph idx="1"/>
          </p:nvPr>
        </p:nvPicPr>
        <p:blipFill>
          <a:blip r:embed="rId1"/>
          <a:stretch>
            <a:fillRect/>
          </a:stretch>
        </p:blipFill>
        <p:spPr>
          <a:xfrm>
            <a:off x="228600" y="1066800"/>
            <a:ext cx="3657600" cy="4419600"/>
          </a:xfrm>
        </p:spPr>
      </p:pic>
      <p:sp>
        <p:nvSpPr>
          <p:cNvPr id="24579" name="Rectangle 4"/>
          <p:cNvSpPr/>
          <p:nvPr/>
        </p:nvSpPr>
        <p:spPr>
          <a:xfrm>
            <a:off x="3962400" y="1600200"/>
            <a:ext cx="4572000" cy="2308225"/>
          </a:xfrm>
          <a:prstGeom prst="rect">
            <a:avLst/>
          </a:prstGeom>
          <a:noFill/>
          <a:ln w="9525">
            <a:noFill/>
          </a:ln>
        </p:spPr>
        <p:txBody>
          <a:bodyPr anchor="t" anchorCtr="0">
            <a:spAutoFit/>
          </a:bodyPr>
          <a:p>
            <a:r>
              <a:rPr lang="en-US" altLang="zh-CN" dirty="0">
                <a:latin typeface="Times New Roman" panose="02020603050405020304" pitchFamily="18" charset="0"/>
              </a:rPr>
              <a:t>The flash serves two purposes:</a:t>
            </a:r>
            <a:endParaRPr lang="en-US" altLang="zh-CN" dirty="0">
              <a:latin typeface="Times New Roman" panose="02020603050405020304" pitchFamily="18" charset="0"/>
            </a:endParaRPr>
          </a:p>
          <a:p>
            <a:r>
              <a:rPr lang="en-US" altLang="zh-CN" dirty="0">
                <a:latin typeface="Times New Roman" panose="02020603050405020304" pitchFamily="18" charset="0"/>
              </a:rPr>
              <a:t>• Acts as a ‘safety value’ for excess metal.</a:t>
            </a:r>
            <a:endParaRPr lang="en-US" altLang="zh-CN" dirty="0">
              <a:latin typeface="Times New Roman" panose="02020603050405020304" pitchFamily="18" charset="0"/>
            </a:endParaRPr>
          </a:p>
          <a:p>
            <a:r>
              <a:rPr lang="en-US" altLang="zh-CN" dirty="0">
                <a:latin typeface="Times New Roman" panose="02020603050405020304" pitchFamily="18" charset="0"/>
              </a:rPr>
              <a:t>• Builds up high pressure to ensure that the metal fills all recesses of the die cavity.</a:t>
            </a:r>
            <a:endParaRPr lang="en-US" altLang="zh-CN" dirty="0">
              <a:latin typeface="Times New Roman" panose="02020603050405020304" pitchFamily="18" charset="0"/>
            </a:endParaRPr>
          </a:p>
        </p:txBody>
      </p:sp>
      <p:sp>
        <p:nvSpPr>
          <p:cNvPr id="24580" name="Rectangle 5"/>
          <p:cNvSpPr/>
          <p:nvPr/>
        </p:nvSpPr>
        <p:spPr>
          <a:xfrm>
            <a:off x="304800" y="5105400"/>
            <a:ext cx="8534400" cy="1200150"/>
          </a:xfrm>
          <a:prstGeom prst="rect">
            <a:avLst/>
          </a:prstGeom>
          <a:noFill/>
          <a:ln w="9525">
            <a:noFill/>
          </a:ln>
        </p:spPr>
        <p:txBody>
          <a:bodyPr anchor="t" anchorCtr="0">
            <a:spAutoFit/>
          </a:bodyPr>
          <a:p>
            <a:r>
              <a:rPr lang="en-US" altLang="zh-CN" dirty="0">
                <a:solidFill>
                  <a:srgbClr val="FF0000"/>
                </a:solidFill>
                <a:latin typeface="Times New Roman" panose="02020603050405020304" pitchFamily="18" charset="0"/>
              </a:rPr>
              <a:t>Remark: It is necessary to achieve complete filling of the forging cavity without generating excessive pressures against the die that may cause it to fracture.</a:t>
            </a:r>
            <a:endParaRPr lang="en-US" altLang="zh-CN" dirty="0">
              <a:solidFill>
                <a:srgbClr val="FF0000"/>
              </a:solidFill>
              <a:latin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1" name="Title 1"/>
          <p:cNvSpPr>
            <a:spLocks noGrp="1"/>
          </p:cNvSpPr>
          <p:nvPr>
            <p:ph type="title"/>
          </p:nvPr>
        </p:nvSpPr>
        <p:spPr>
          <a:xfrm>
            <a:off x="381000" y="0"/>
            <a:ext cx="8001000" cy="1143000"/>
          </a:xfrm>
        </p:spPr>
        <p:txBody>
          <a:bodyPr vert="horz" wrap="square" lIns="91440" tIns="45720" rIns="91440" bIns="45720" anchor="ctr" anchorCtr="0"/>
          <a:p>
            <a:r>
              <a:rPr lang="en-US" altLang="zh-CN" sz="2800" dirty="0">
                <a:solidFill>
                  <a:srgbClr val="FF0000"/>
                </a:solidFill>
              </a:rPr>
              <a:t>Example: Die set and forging steps for the</a:t>
            </a:r>
            <a:br>
              <a:rPr lang="en-US" altLang="zh-CN" sz="2800" dirty="0">
                <a:solidFill>
                  <a:srgbClr val="FF0000"/>
                </a:solidFill>
              </a:rPr>
            </a:br>
            <a:r>
              <a:rPr lang="en-US" altLang="zh-CN" sz="2800" dirty="0">
                <a:solidFill>
                  <a:srgbClr val="FF0000"/>
                </a:solidFill>
              </a:rPr>
              <a:t>manufacturing of an automobile engine connecting rod</a:t>
            </a:r>
            <a:endParaRPr lang="en-US" altLang="zh-CN" sz="2800" dirty="0">
              <a:solidFill>
                <a:srgbClr val="FF0000"/>
              </a:solidFill>
            </a:endParaRPr>
          </a:p>
        </p:txBody>
      </p:sp>
      <p:pic>
        <p:nvPicPr>
          <p:cNvPr id="25602" name="Picture 2"/>
          <p:cNvPicPr>
            <a:picLocks noGrp="1" noChangeAspect="1"/>
          </p:cNvPicPr>
          <p:nvPr>
            <p:ph idx="1"/>
          </p:nvPr>
        </p:nvPicPr>
        <p:blipFill>
          <a:blip r:embed="rId1"/>
          <a:stretch>
            <a:fillRect/>
          </a:stretch>
        </p:blipFill>
        <p:spPr>
          <a:xfrm>
            <a:off x="0" y="914400"/>
            <a:ext cx="3733800" cy="5943600"/>
          </a:xfrm>
        </p:spPr>
      </p:pic>
      <p:sp>
        <p:nvSpPr>
          <p:cNvPr id="25603" name="Rectangle 4"/>
          <p:cNvSpPr/>
          <p:nvPr/>
        </p:nvSpPr>
        <p:spPr>
          <a:xfrm>
            <a:off x="3276600" y="1143000"/>
            <a:ext cx="4572000" cy="3046413"/>
          </a:xfrm>
          <a:prstGeom prst="rect">
            <a:avLst/>
          </a:prstGeom>
          <a:noFill/>
          <a:ln w="9525">
            <a:noFill/>
          </a:ln>
        </p:spPr>
        <p:txBody>
          <a:bodyPr anchor="t" anchorCtr="0">
            <a:spAutoFit/>
          </a:bodyPr>
          <a:p>
            <a:r>
              <a:rPr lang="en-US" altLang="zh-CN" dirty="0">
                <a:latin typeface="Times New Roman" panose="02020603050405020304" pitchFamily="18" charset="0"/>
              </a:rPr>
              <a:t>Performing of a round piece in an open die arrangement.</a:t>
            </a:r>
            <a:endParaRPr lang="en-US" altLang="zh-CN" dirty="0">
              <a:latin typeface="Times New Roman" panose="02020603050405020304" pitchFamily="18" charset="0"/>
            </a:endParaRPr>
          </a:p>
          <a:p>
            <a:r>
              <a:rPr lang="en-US" altLang="zh-CN" dirty="0">
                <a:latin typeface="Times New Roman" panose="02020603050405020304" pitchFamily="18" charset="0"/>
              </a:rPr>
              <a:t>• Rough shape is formed using a block die.</a:t>
            </a:r>
            <a:endParaRPr lang="en-US" altLang="zh-CN" dirty="0">
              <a:latin typeface="Times New Roman" panose="02020603050405020304" pitchFamily="18" charset="0"/>
            </a:endParaRPr>
          </a:p>
          <a:p>
            <a:r>
              <a:rPr lang="en-US" altLang="zh-CN" dirty="0">
                <a:latin typeface="Times New Roman" panose="02020603050405020304" pitchFamily="18" charset="0"/>
              </a:rPr>
              <a:t>• The finishing die is used to bring the part to final tolerances and surface finish.</a:t>
            </a:r>
            <a:endParaRPr lang="en-US" altLang="zh-CN" dirty="0">
              <a:latin typeface="Times New Roman" panose="02020603050405020304" pitchFamily="18" charset="0"/>
            </a:endParaRPr>
          </a:p>
          <a:p>
            <a:r>
              <a:rPr lang="en-US" altLang="zh-CN" dirty="0">
                <a:latin typeface="Times New Roman" panose="02020603050405020304" pitchFamily="18" charset="0"/>
              </a:rPr>
              <a:t>• Removal of flash (excess metal).</a:t>
            </a:r>
            <a:endParaRPr lang="en-US" altLang="zh-CN" dirty="0">
              <a:latin typeface="Times New Roman" panose="02020603050405020304" pitchFamily="18" charset="0"/>
            </a:endParaRPr>
          </a:p>
        </p:txBody>
      </p:sp>
      <p:pic>
        <p:nvPicPr>
          <p:cNvPr id="25604" name="Picture 3"/>
          <p:cNvPicPr>
            <a:picLocks noChangeAspect="1"/>
          </p:cNvPicPr>
          <p:nvPr/>
        </p:nvPicPr>
        <p:blipFill>
          <a:blip r:embed="rId2"/>
          <a:stretch>
            <a:fillRect/>
          </a:stretch>
        </p:blipFill>
        <p:spPr>
          <a:xfrm>
            <a:off x="3505200" y="4343400"/>
            <a:ext cx="1428750" cy="1428750"/>
          </a:xfrm>
          <a:prstGeom prst="rect">
            <a:avLst/>
          </a:prstGeom>
          <a:noFill/>
          <a:ln w="9525">
            <a:noFill/>
          </a:ln>
        </p:spPr>
      </p:pic>
      <p:pic>
        <p:nvPicPr>
          <p:cNvPr id="25605" name="Picture 4"/>
          <p:cNvPicPr>
            <a:picLocks noChangeAspect="1"/>
          </p:cNvPicPr>
          <p:nvPr/>
        </p:nvPicPr>
        <p:blipFill>
          <a:blip r:embed="rId3"/>
          <a:stretch>
            <a:fillRect/>
          </a:stretch>
        </p:blipFill>
        <p:spPr>
          <a:xfrm>
            <a:off x="5257800" y="4343400"/>
            <a:ext cx="1428750" cy="1428750"/>
          </a:xfrm>
          <a:prstGeom prst="rect">
            <a:avLst/>
          </a:prstGeom>
          <a:noFill/>
          <a:ln w="9525">
            <a:noFill/>
          </a:ln>
        </p:spPr>
      </p:pic>
      <p:pic>
        <p:nvPicPr>
          <p:cNvPr id="25606" name="Picture 5"/>
          <p:cNvPicPr>
            <a:picLocks noChangeAspect="1"/>
          </p:cNvPicPr>
          <p:nvPr/>
        </p:nvPicPr>
        <p:blipFill>
          <a:blip r:embed="rId4"/>
          <a:stretch>
            <a:fillRect/>
          </a:stretch>
        </p:blipFill>
        <p:spPr>
          <a:xfrm>
            <a:off x="6858000" y="4343400"/>
            <a:ext cx="1428750" cy="1428750"/>
          </a:xfrm>
          <a:prstGeom prst="rect">
            <a:avLst/>
          </a:prstGeom>
          <a:noFill/>
          <a:ln w="9525">
            <a:noFill/>
          </a:ln>
        </p:spPr>
      </p:pic>
      <p:sp>
        <p:nvSpPr>
          <p:cNvPr id="25607" name="Rectangle 8"/>
          <p:cNvSpPr/>
          <p:nvPr/>
        </p:nvSpPr>
        <p:spPr>
          <a:xfrm>
            <a:off x="3200400" y="5943600"/>
            <a:ext cx="2224088" cy="461963"/>
          </a:xfrm>
          <a:prstGeom prst="rect">
            <a:avLst/>
          </a:prstGeom>
          <a:noFill/>
          <a:ln w="9525">
            <a:noFill/>
          </a:ln>
        </p:spPr>
        <p:txBody>
          <a:bodyPr wrap="none" anchor="t" anchorCtr="0">
            <a:spAutoFit/>
          </a:bodyPr>
          <a:p>
            <a:r>
              <a:rPr lang="en-US" altLang="zh-CN" dirty="0">
                <a:latin typeface="Times New Roman" panose="02020603050405020304" pitchFamily="18" charset="0"/>
              </a:rPr>
              <a:t>Steering knuckle</a:t>
            </a:r>
            <a:endParaRPr lang="en-US" altLang="zh-CN" dirty="0">
              <a:latin typeface="Times New Roman" panose="02020603050405020304" pitchFamily="18" charset="0"/>
            </a:endParaRPr>
          </a:p>
        </p:txBody>
      </p:sp>
      <p:sp>
        <p:nvSpPr>
          <p:cNvPr id="25608" name="TextBox 9"/>
          <p:cNvSpPr txBox="1"/>
          <p:nvPr/>
        </p:nvSpPr>
        <p:spPr>
          <a:xfrm>
            <a:off x="5638800" y="5943600"/>
            <a:ext cx="762000" cy="461963"/>
          </a:xfrm>
          <a:prstGeom prst="rect">
            <a:avLst/>
          </a:prstGeom>
          <a:noFill/>
          <a:ln w="9525">
            <a:noFill/>
          </a:ln>
        </p:spPr>
        <p:txBody>
          <a:bodyPr anchor="t" anchorCtr="0">
            <a:spAutoFit/>
          </a:bodyPr>
          <a:p>
            <a:r>
              <a:rPr lang="en-US" altLang="zh-CN" dirty="0">
                <a:latin typeface="Times New Roman" panose="02020603050405020304" pitchFamily="18" charset="0"/>
              </a:rPr>
              <a:t>Rail</a:t>
            </a:r>
            <a:endParaRPr lang="en-US" altLang="zh-CN" dirty="0">
              <a:latin typeface="Times New Roman" panose="02020603050405020304" pitchFamily="18" charset="0"/>
            </a:endParaRPr>
          </a:p>
        </p:txBody>
      </p:sp>
      <p:sp>
        <p:nvSpPr>
          <p:cNvPr id="25609" name="TextBox 10"/>
          <p:cNvSpPr txBox="1"/>
          <p:nvPr/>
        </p:nvSpPr>
        <p:spPr>
          <a:xfrm>
            <a:off x="6858000" y="6019800"/>
            <a:ext cx="1371600" cy="830263"/>
          </a:xfrm>
          <a:prstGeom prst="rect">
            <a:avLst/>
          </a:prstGeom>
          <a:noFill/>
          <a:ln w="9525">
            <a:noFill/>
          </a:ln>
        </p:spPr>
        <p:txBody>
          <a:bodyPr anchor="t" anchorCtr="0">
            <a:spAutoFit/>
          </a:bodyPr>
          <a:p>
            <a:r>
              <a:rPr lang="en-US" altLang="zh-CN" dirty="0">
                <a:latin typeface="Times New Roman" panose="02020603050405020304" pitchFamily="18" charset="0"/>
              </a:rPr>
              <a:t>Flange</a:t>
            </a:r>
            <a:endParaRPr lang="en-US" altLang="zh-CN" dirty="0">
              <a:latin typeface="Times New Roman" panose="02020603050405020304" pitchFamily="18" charset="0"/>
            </a:endParaRPr>
          </a:p>
          <a:p>
            <a:endParaRPr lang="en-US" altLang="zh-CN" dirty="0">
              <a:latin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5" name="Title 1"/>
          <p:cNvSpPr>
            <a:spLocks noGrp="1"/>
          </p:cNvSpPr>
          <p:nvPr>
            <p:ph type="title"/>
          </p:nvPr>
        </p:nvSpPr>
        <p:spPr>
          <a:xfrm>
            <a:off x="685800" y="228600"/>
            <a:ext cx="7772400" cy="533400"/>
          </a:xfrm>
        </p:spPr>
        <p:txBody>
          <a:bodyPr vert="horz" wrap="square" lIns="91440" tIns="45720" rIns="91440" bIns="45720" anchor="ctr" anchorCtr="0"/>
          <a:p>
            <a:r>
              <a:rPr lang="en-US" altLang="zh-CN" dirty="0"/>
              <a:t>Die materials</a:t>
            </a:r>
            <a:endParaRPr lang="en-US" altLang="zh-CN" dirty="0">
              <a:solidFill>
                <a:srgbClr val="FF0000"/>
              </a:solidFill>
            </a:endParaRPr>
          </a:p>
        </p:txBody>
      </p:sp>
      <p:sp>
        <p:nvSpPr>
          <p:cNvPr id="26626" name="Content Placeholder 2"/>
          <p:cNvSpPr>
            <a:spLocks noGrp="1"/>
          </p:cNvSpPr>
          <p:nvPr>
            <p:ph idx="1"/>
          </p:nvPr>
        </p:nvSpPr>
        <p:spPr>
          <a:xfrm>
            <a:off x="0" y="838200"/>
            <a:ext cx="3276600" cy="533400"/>
          </a:xfrm>
        </p:spPr>
        <p:txBody>
          <a:bodyPr vert="horz" wrap="square" lIns="91440" tIns="45720" rIns="91440" bIns="45720" anchor="t" anchorCtr="0"/>
          <a:p>
            <a:pPr>
              <a:buNone/>
            </a:pPr>
            <a:r>
              <a:rPr lang="en-US" altLang="zh-CN" sz="2800" dirty="0">
                <a:solidFill>
                  <a:srgbClr val="FF0000"/>
                </a:solidFill>
              </a:rPr>
              <a:t>Required properties</a:t>
            </a:r>
            <a:endParaRPr lang="en-US" altLang="zh-CN" sz="2800" dirty="0">
              <a:solidFill>
                <a:srgbClr val="FF0000"/>
              </a:solidFill>
            </a:endParaRPr>
          </a:p>
          <a:p>
            <a:pPr>
              <a:buNone/>
            </a:pPr>
            <a:endParaRPr lang="en-US" altLang="zh-CN" sz="2800" dirty="0"/>
          </a:p>
        </p:txBody>
      </p:sp>
      <p:sp>
        <p:nvSpPr>
          <p:cNvPr id="26627" name="Rectangle 4"/>
          <p:cNvSpPr/>
          <p:nvPr/>
        </p:nvSpPr>
        <p:spPr>
          <a:xfrm>
            <a:off x="0" y="1371600"/>
            <a:ext cx="4267200" cy="3416300"/>
          </a:xfrm>
          <a:prstGeom prst="rect">
            <a:avLst/>
          </a:prstGeom>
          <a:noFill/>
          <a:ln w="9525">
            <a:noFill/>
          </a:ln>
        </p:spPr>
        <p:txBody>
          <a:bodyPr anchor="t" anchorCtr="0">
            <a:spAutoFit/>
          </a:bodyPr>
          <a:p>
            <a:r>
              <a:rPr lang="en-US" altLang="zh-CN" dirty="0">
                <a:latin typeface="Times New Roman" panose="02020603050405020304" pitchFamily="18" charset="0"/>
              </a:rPr>
              <a:t>Thermal shock resistance</a:t>
            </a:r>
            <a:endParaRPr lang="en-US" altLang="zh-CN" dirty="0">
              <a:latin typeface="Times New Roman" panose="02020603050405020304" pitchFamily="18" charset="0"/>
            </a:endParaRPr>
          </a:p>
          <a:p>
            <a:r>
              <a:rPr lang="en-US" altLang="zh-CN" dirty="0">
                <a:latin typeface="Times New Roman" panose="02020603050405020304" pitchFamily="18" charset="0"/>
              </a:rPr>
              <a:t>• Thermal fatigue resistance</a:t>
            </a:r>
            <a:endParaRPr lang="en-US" altLang="zh-CN" dirty="0">
              <a:latin typeface="Times New Roman" panose="02020603050405020304" pitchFamily="18" charset="0"/>
            </a:endParaRPr>
          </a:p>
          <a:p>
            <a:r>
              <a:rPr lang="en-US" altLang="zh-CN" dirty="0">
                <a:latin typeface="Times New Roman" panose="02020603050405020304" pitchFamily="18" charset="0"/>
              </a:rPr>
              <a:t>• High temperature strength</a:t>
            </a:r>
            <a:endParaRPr lang="en-US" altLang="zh-CN" dirty="0">
              <a:latin typeface="Times New Roman" panose="02020603050405020304" pitchFamily="18" charset="0"/>
            </a:endParaRPr>
          </a:p>
          <a:p>
            <a:r>
              <a:rPr lang="en-US" altLang="zh-CN" dirty="0">
                <a:latin typeface="Times New Roman" panose="02020603050405020304" pitchFamily="18" charset="0"/>
              </a:rPr>
              <a:t>• High wear resistance</a:t>
            </a:r>
            <a:endParaRPr lang="en-US" altLang="zh-CN" dirty="0">
              <a:latin typeface="Times New Roman" panose="02020603050405020304" pitchFamily="18" charset="0"/>
            </a:endParaRPr>
          </a:p>
          <a:p>
            <a:r>
              <a:rPr lang="en-US" altLang="zh-CN" dirty="0">
                <a:latin typeface="Times New Roman" panose="02020603050405020304" pitchFamily="18" charset="0"/>
              </a:rPr>
              <a:t>• High toughness and ductility</a:t>
            </a:r>
            <a:endParaRPr lang="en-US" altLang="zh-CN" dirty="0">
              <a:latin typeface="Times New Roman" panose="02020603050405020304" pitchFamily="18" charset="0"/>
            </a:endParaRPr>
          </a:p>
          <a:p>
            <a:r>
              <a:rPr lang="en-US" altLang="zh-CN" dirty="0">
                <a:latin typeface="Times New Roman" panose="02020603050405020304" pitchFamily="18" charset="0"/>
              </a:rPr>
              <a:t>• High hardenability</a:t>
            </a:r>
            <a:endParaRPr lang="en-US" altLang="zh-CN" dirty="0">
              <a:latin typeface="Times New Roman" panose="02020603050405020304" pitchFamily="18" charset="0"/>
            </a:endParaRPr>
          </a:p>
          <a:p>
            <a:r>
              <a:rPr lang="en-US" altLang="zh-CN" dirty="0">
                <a:latin typeface="Times New Roman" panose="02020603050405020304" pitchFamily="18" charset="0"/>
              </a:rPr>
              <a:t>• High dimensional stability during hardening</a:t>
            </a:r>
            <a:endParaRPr lang="en-US" altLang="zh-CN" dirty="0">
              <a:latin typeface="Times New Roman" panose="02020603050405020304" pitchFamily="18" charset="0"/>
            </a:endParaRPr>
          </a:p>
          <a:p>
            <a:r>
              <a:rPr lang="en-US" altLang="zh-CN" dirty="0">
                <a:latin typeface="Times New Roman" panose="02020603050405020304" pitchFamily="18" charset="0"/>
              </a:rPr>
              <a:t>• High machinability</a:t>
            </a:r>
            <a:endParaRPr lang="en-US" altLang="zh-CN" dirty="0">
              <a:latin typeface="Times New Roman" panose="02020603050405020304" pitchFamily="18" charset="0"/>
            </a:endParaRPr>
          </a:p>
        </p:txBody>
      </p:sp>
      <p:sp>
        <p:nvSpPr>
          <p:cNvPr id="26628" name="Rectangle 5"/>
          <p:cNvSpPr/>
          <p:nvPr/>
        </p:nvSpPr>
        <p:spPr>
          <a:xfrm>
            <a:off x="3886200" y="990600"/>
            <a:ext cx="5257800" cy="1938338"/>
          </a:xfrm>
          <a:prstGeom prst="rect">
            <a:avLst/>
          </a:prstGeom>
          <a:noFill/>
          <a:ln w="9525">
            <a:noFill/>
          </a:ln>
        </p:spPr>
        <p:txBody>
          <a:bodyPr anchor="t" anchorCtr="0">
            <a:spAutoFit/>
          </a:bodyPr>
          <a:p>
            <a:r>
              <a:rPr lang="en-US" altLang="zh-CN" dirty="0">
                <a:solidFill>
                  <a:srgbClr val="FF0000"/>
                </a:solidFill>
                <a:latin typeface="Times New Roman" panose="02020603050405020304" pitchFamily="18" charset="0"/>
              </a:rPr>
              <a:t>Die materials: </a:t>
            </a:r>
            <a:r>
              <a:rPr lang="en-US" altLang="zh-CN" dirty="0">
                <a:latin typeface="Times New Roman" panose="02020603050405020304" pitchFamily="18" charset="0"/>
              </a:rPr>
              <a:t>alloyed steels (with Cr,Mo, W, V), tool steels, cast steels or castiron. (Heat treatments such are nitriding or chromium plating are required to improve die life)</a:t>
            </a:r>
            <a:endParaRPr lang="en-US" altLang="zh-CN" dirty="0">
              <a:latin typeface="Times New Roman" panose="02020603050405020304" pitchFamily="18" charset="0"/>
            </a:endParaRPr>
          </a:p>
        </p:txBody>
      </p:sp>
      <p:sp>
        <p:nvSpPr>
          <p:cNvPr id="26629" name="Content Placeholder 2"/>
          <p:cNvSpPr txBox="1"/>
          <p:nvPr/>
        </p:nvSpPr>
        <p:spPr>
          <a:xfrm>
            <a:off x="228600" y="4800600"/>
            <a:ext cx="8686800" cy="1828800"/>
          </a:xfrm>
          <a:prstGeom prst="rect">
            <a:avLst/>
          </a:prstGeom>
          <a:noFill/>
          <a:ln w="9525">
            <a:noFill/>
          </a:ln>
        </p:spPr>
        <p:txBody>
          <a:bodyPr anchor="t" anchorCtr="0"/>
          <a:p>
            <a:pPr marL="342900" indent="-342900" eaLnBrk="0" hangingPunct="0">
              <a:spcBef>
                <a:spcPct val="20000"/>
              </a:spcBef>
              <a:buClrTx/>
              <a:buFontTx/>
            </a:pPr>
            <a:r>
              <a:rPr lang="en-US" altLang="zh-CN" sz="2000" dirty="0">
                <a:solidFill>
                  <a:srgbClr val="FF0000"/>
                </a:solidFill>
                <a:latin typeface="Times New Roman" panose="02020603050405020304" pitchFamily="18" charset="0"/>
              </a:rPr>
              <a:t>Note:</a:t>
            </a:r>
            <a:r>
              <a:rPr lang="en-US" altLang="zh-CN" sz="2000" i="0" dirty="0">
                <a:latin typeface="Times New Roman" panose="02020603050405020304" pitchFamily="18" charset="0"/>
              </a:rPr>
              <a:t>1) </a:t>
            </a:r>
            <a:r>
              <a:rPr lang="en-US" altLang="zh-CN" sz="2000" i="0" dirty="0">
                <a:solidFill>
                  <a:schemeClr val="accent1"/>
                </a:solidFill>
                <a:latin typeface="Times New Roman" panose="02020603050405020304" pitchFamily="18" charset="0"/>
              </a:rPr>
              <a:t>Carbon steels </a:t>
            </a:r>
            <a:r>
              <a:rPr lang="en-US" altLang="zh-CN" sz="2000" i="0" dirty="0">
                <a:latin typeface="Times New Roman" panose="02020603050405020304" pitchFamily="18" charset="0"/>
              </a:rPr>
              <a:t>with 0.7-0.85% C are appropriate for small tools and flat impressions.</a:t>
            </a:r>
            <a:endParaRPr lang="en-US" altLang="zh-CN" sz="2000" i="0" dirty="0">
              <a:latin typeface="Times New Roman" panose="02020603050405020304" pitchFamily="18" charset="0"/>
            </a:endParaRPr>
          </a:p>
          <a:p>
            <a:pPr marL="342900" indent="-342900" eaLnBrk="0" hangingPunct="0">
              <a:spcBef>
                <a:spcPct val="20000"/>
              </a:spcBef>
              <a:buClrTx/>
              <a:buFontTx/>
            </a:pPr>
            <a:r>
              <a:rPr lang="en-US" altLang="zh-CN" sz="2000" i="0" dirty="0">
                <a:latin typeface="Times New Roman" panose="02020603050405020304" pitchFamily="18" charset="0"/>
              </a:rPr>
              <a:t>         2) </a:t>
            </a:r>
            <a:r>
              <a:rPr lang="en-US" altLang="zh-CN" sz="2000" i="0" dirty="0">
                <a:solidFill>
                  <a:schemeClr val="accent1"/>
                </a:solidFill>
                <a:latin typeface="Times New Roman" panose="02020603050405020304" pitchFamily="18" charset="0"/>
              </a:rPr>
              <a:t>Medium-alloyed tool </a:t>
            </a:r>
            <a:r>
              <a:rPr lang="en-US" altLang="zh-CN" sz="2000" i="0" dirty="0">
                <a:latin typeface="Times New Roman" panose="02020603050405020304" pitchFamily="18" charset="0"/>
              </a:rPr>
              <a:t>steels for hammer dies.</a:t>
            </a:r>
            <a:endParaRPr lang="en-US" altLang="zh-CN" sz="2000" i="0" dirty="0">
              <a:latin typeface="Times New Roman" panose="02020603050405020304" pitchFamily="18" charset="0"/>
            </a:endParaRPr>
          </a:p>
          <a:p>
            <a:pPr marL="342900" indent="-342900" eaLnBrk="0" hangingPunct="0">
              <a:spcBef>
                <a:spcPct val="20000"/>
              </a:spcBef>
              <a:buClrTx/>
              <a:buFontTx/>
            </a:pPr>
            <a:r>
              <a:rPr lang="en-US" altLang="zh-CN" sz="2000" i="0" dirty="0">
                <a:latin typeface="Times New Roman" panose="02020603050405020304" pitchFamily="18" charset="0"/>
              </a:rPr>
              <a:t>         3</a:t>
            </a:r>
            <a:r>
              <a:rPr lang="en-US" altLang="zh-CN" sz="2000" i="0" dirty="0">
                <a:solidFill>
                  <a:schemeClr val="accent1"/>
                </a:solidFill>
                <a:latin typeface="Times New Roman" panose="02020603050405020304" pitchFamily="18" charset="0"/>
              </a:rPr>
              <a:t>) Highly alloyed steels </a:t>
            </a:r>
            <a:r>
              <a:rPr lang="en-US" altLang="zh-CN" sz="2000" i="0" dirty="0">
                <a:latin typeface="Times New Roman" panose="02020603050405020304" pitchFamily="18" charset="0"/>
              </a:rPr>
              <a:t>for high temperature resistant dies used in presses and horizontal forging machines.</a:t>
            </a:r>
            <a:endParaRPr lang="en-US" altLang="zh-CN" sz="2000" i="0" dirty="0">
              <a:latin typeface="Times New Roman" panose="020206030504050203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49" name="Title 1"/>
          <p:cNvSpPr>
            <a:spLocks noGrp="1"/>
          </p:cNvSpPr>
          <p:nvPr>
            <p:ph type="title"/>
          </p:nvPr>
        </p:nvSpPr>
        <p:spPr>
          <a:xfrm>
            <a:off x="381000" y="0"/>
            <a:ext cx="8077200" cy="762000"/>
          </a:xfrm>
        </p:spPr>
        <p:txBody>
          <a:bodyPr vert="horz" wrap="square" lIns="91440" tIns="45720" rIns="91440" bIns="45720" anchor="ctr" anchorCtr="0"/>
          <a:p>
            <a:r>
              <a:rPr lang="en-US" altLang="zh-CN" dirty="0">
                <a:solidFill>
                  <a:srgbClr val="FF0000"/>
                </a:solidFill>
              </a:rPr>
              <a:t>Effect of forging on microstructure</a:t>
            </a:r>
            <a:endParaRPr lang="en-US" altLang="zh-CN" dirty="0">
              <a:solidFill>
                <a:srgbClr val="FF0000"/>
              </a:solidFill>
            </a:endParaRPr>
          </a:p>
        </p:txBody>
      </p:sp>
      <p:pic>
        <p:nvPicPr>
          <p:cNvPr id="27650" name="Picture 2"/>
          <p:cNvPicPr>
            <a:picLocks noGrp="1" noChangeAspect="1"/>
          </p:cNvPicPr>
          <p:nvPr>
            <p:ph idx="1"/>
          </p:nvPr>
        </p:nvPicPr>
        <p:blipFill>
          <a:blip r:embed="rId1"/>
          <a:stretch>
            <a:fillRect/>
          </a:stretch>
        </p:blipFill>
        <p:spPr>
          <a:xfrm>
            <a:off x="457200" y="838200"/>
            <a:ext cx="7772400" cy="2508250"/>
          </a:xfrm>
        </p:spPr>
      </p:pic>
      <p:sp>
        <p:nvSpPr>
          <p:cNvPr id="27651" name="Rectangle 5"/>
          <p:cNvSpPr/>
          <p:nvPr/>
        </p:nvSpPr>
        <p:spPr>
          <a:xfrm>
            <a:off x="304800" y="3352800"/>
            <a:ext cx="8534400" cy="3416300"/>
          </a:xfrm>
          <a:prstGeom prst="rect">
            <a:avLst/>
          </a:prstGeom>
          <a:noFill/>
          <a:ln w="9525">
            <a:noFill/>
          </a:ln>
        </p:spPr>
        <p:txBody>
          <a:bodyPr anchor="t" anchorCtr="0">
            <a:spAutoFit/>
          </a:bodyPr>
          <a:p>
            <a:r>
              <a:rPr lang="en-US" altLang="zh-CN" dirty="0">
                <a:latin typeface="Times New Roman" panose="02020603050405020304" pitchFamily="18" charset="0"/>
              </a:rPr>
              <a:t>• The formation of a grain structure in forged parts is elongated in the direction of the deformation.</a:t>
            </a:r>
            <a:endParaRPr lang="en-US" altLang="zh-CN" dirty="0">
              <a:latin typeface="Times New Roman" panose="02020603050405020304" pitchFamily="18" charset="0"/>
            </a:endParaRPr>
          </a:p>
          <a:p>
            <a:r>
              <a:rPr lang="en-US" altLang="zh-CN" dirty="0">
                <a:latin typeface="Times New Roman" panose="02020603050405020304" pitchFamily="18" charset="0"/>
              </a:rPr>
              <a:t>• The metal flow during forging provides fibrous microstructure (revealed by etching). This structure gives better mechanical properties in the plane of maximum strain but (perhaps) lower across the thickness.</a:t>
            </a:r>
            <a:endParaRPr lang="en-US" altLang="zh-CN" dirty="0">
              <a:latin typeface="Times New Roman" panose="02020603050405020304" pitchFamily="18" charset="0"/>
            </a:endParaRPr>
          </a:p>
          <a:p>
            <a:r>
              <a:rPr lang="en-US" altLang="zh-CN" dirty="0">
                <a:latin typeface="Times New Roman" panose="02020603050405020304" pitchFamily="18" charset="0"/>
              </a:rPr>
              <a:t>• The workpiece often undergo re crystallisation, therefore, provide finer grains compared to the cast dendritic structure resulting in improved mechanical properties.</a:t>
            </a:r>
            <a:endParaRPr lang="en-US" altLang="zh-CN" dirty="0">
              <a:latin typeface="Times New Roman" panose="0202060305040502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3" name="Title 1"/>
          <p:cNvSpPr>
            <a:spLocks noGrp="1"/>
          </p:cNvSpPr>
          <p:nvPr>
            <p:ph type="title"/>
          </p:nvPr>
        </p:nvSpPr>
        <p:spPr>
          <a:xfrm>
            <a:off x="685800" y="152400"/>
            <a:ext cx="7772400" cy="533400"/>
          </a:xfrm>
        </p:spPr>
        <p:txBody>
          <a:bodyPr vert="horz" wrap="square" lIns="91440" tIns="45720" rIns="91440" bIns="45720" anchor="ctr" anchorCtr="0"/>
          <a:p>
            <a:r>
              <a:rPr lang="en-US" altLang="zh-CN" dirty="0">
                <a:solidFill>
                  <a:srgbClr val="FF0000"/>
                </a:solidFill>
              </a:rPr>
              <a:t>Typical forging defects</a:t>
            </a:r>
            <a:endParaRPr lang="en-US" altLang="zh-CN" dirty="0">
              <a:solidFill>
                <a:srgbClr val="FF0000"/>
              </a:solidFill>
            </a:endParaRPr>
          </a:p>
        </p:txBody>
      </p:sp>
      <p:sp>
        <p:nvSpPr>
          <p:cNvPr id="28674" name="Content Placeholder 2"/>
          <p:cNvSpPr>
            <a:spLocks noGrp="1"/>
          </p:cNvSpPr>
          <p:nvPr>
            <p:ph idx="1"/>
          </p:nvPr>
        </p:nvSpPr>
        <p:spPr>
          <a:xfrm>
            <a:off x="304800" y="914400"/>
            <a:ext cx="6096000" cy="4648200"/>
          </a:xfrm>
        </p:spPr>
        <p:txBody>
          <a:bodyPr vert="horz" wrap="square" lIns="91440" tIns="45720" rIns="91440" bIns="45720" anchor="t" anchorCtr="0"/>
          <a:p>
            <a:pPr marL="457200" indent="-457200">
              <a:buFont typeface="Times New Roman" panose="02020603050405020304" pitchFamily="18" charset="0"/>
              <a:buAutoNum type="arabicPeriod"/>
            </a:pPr>
            <a:r>
              <a:rPr lang="en-US" altLang="zh-CN" sz="2400" u="sng" dirty="0"/>
              <a:t>Incomplete die filling.</a:t>
            </a:r>
            <a:endParaRPr lang="en-US" altLang="zh-CN" sz="2400" u="sng" dirty="0"/>
          </a:p>
          <a:p>
            <a:pPr marL="457200" indent="-457200">
              <a:buFont typeface="Times New Roman" panose="02020603050405020304" pitchFamily="18" charset="0"/>
              <a:buAutoNum type="arabicPeriod"/>
            </a:pPr>
            <a:r>
              <a:rPr lang="en-US" altLang="zh-CN" sz="2400" u="sng" dirty="0"/>
              <a:t>Die misalignment.</a:t>
            </a:r>
            <a:endParaRPr lang="en-US" altLang="zh-CN" sz="2400" u="sng" dirty="0"/>
          </a:p>
          <a:p>
            <a:pPr marL="457200" indent="-457200">
              <a:buFont typeface="Times New Roman" panose="02020603050405020304" pitchFamily="18" charset="0"/>
              <a:buAutoNum type="arabicPeriod"/>
            </a:pPr>
            <a:r>
              <a:rPr lang="en-US" altLang="zh-CN" sz="2400" u="sng" dirty="0"/>
              <a:t>Forging laps.</a:t>
            </a:r>
            <a:endParaRPr lang="en-US" altLang="zh-CN" sz="2400" u="sng" dirty="0"/>
          </a:p>
          <a:p>
            <a:pPr marL="457200" indent="-457200">
              <a:buFont typeface="Times New Roman" panose="02020603050405020304" pitchFamily="18" charset="0"/>
              <a:buAutoNum type="arabicPeriod"/>
            </a:pPr>
            <a:r>
              <a:rPr lang="en-US" altLang="zh-CN" sz="2400" u="sng" dirty="0"/>
              <a:t>Incomplete forging penetration- </a:t>
            </a:r>
            <a:r>
              <a:rPr lang="en-US" altLang="zh-CN" sz="2400" dirty="0"/>
              <a:t>should forge on the press.</a:t>
            </a:r>
            <a:endParaRPr lang="en-US" altLang="zh-CN" sz="2400" dirty="0"/>
          </a:p>
          <a:p>
            <a:pPr marL="457200" indent="-457200">
              <a:buFont typeface="Times New Roman" panose="02020603050405020304" pitchFamily="18" charset="0"/>
              <a:buAutoNum type="arabicPeriod"/>
            </a:pPr>
            <a:r>
              <a:rPr lang="en-US" altLang="zh-CN" sz="2400" u="sng" dirty="0"/>
              <a:t>Micro structural differences </a:t>
            </a:r>
            <a:r>
              <a:rPr lang="en-US" altLang="zh-CN" sz="2400" dirty="0"/>
              <a:t>resulting in pronounced property variation.</a:t>
            </a:r>
            <a:endParaRPr lang="en-US" altLang="zh-CN" sz="2400" dirty="0"/>
          </a:p>
          <a:p>
            <a:pPr marL="457200" indent="-457200">
              <a:buFont typeface="Times New Roman" panose="02020603050405020304" pitchFamily="18" charset="0"/>
              <a:buAutoNum type="arabicPeriod"/>
            </a:pPr>
            <a:r>
              <a:rPr lang="en-US" altLang="zh-CN" sz="2400" u="sng" dirty="0"/>
              <a:t>Hot shortness</a:t>
            </a:r>
            <a:r>
              <a:rPr lang="en-US" altLang="zh-CN" sz="2400" dirty="0"/>
              <a:t>, due to high sulphur concentration in steel and nickel.</a:t>
            </a:r>
            <a:endParaRPr lang="en-US" altLang="zh-CN" sz="2400" dirty="0"/>
          </a:p>
          <a:p>
            <a:pPr marL="457200" indent="-457200">
              <a:buFont typeface="Times New Roman" panose="02020603050405020304" pitchFamily="18" charset="0"/>
              <a:buAutoNum type="arabicPeriod"/>
            </a:pPr>
            <a:r>
              <a:rPr lang="en-US" altLang="zh-CN" sz="2400" u="sng" dirty="0"/>
              <a:t>Pitted surface</a:t>
            </a:r>
            <a:r>
              <a:rPr lang="en-US" altLang="zh-CN" sz="2400" dirty="0"/>
              <a:t>, due to oxide scales occurring at high temperature stick on the dies.</a:t>
            </a:r>
            <a:endParaRPr lang="en-US" altLang="zh-CN" sz="2400" dirty="0"/>
          </a:p>
          <a:p>
            <a:pPr marL="457200" indent="-457200">
              <a:buFont typeface="Times New Roman" panose="02020603050405020304" pitchFamily="18" charset="0"/>
              <a:buAutoNum type="arabicPeriod"/>
            </a:pPr>
            <a:endParaRPr lang="en-US" altLang="zh-CN" sz="2400" dirty="0"/>
          </a:p>
          <a:p>
            <a:pPr marL="457200" indent="-457200">
              <a:buFont typeface="Times New Roman" panose="02020603050405020304" pitchFamily="18" charset="0"/>
              <a:buAutoNum type="arabicPeriod"/>
            </a:pPr>
            <a:endParaRPr lang="en-US" altLang="zh-CN" sz="2400" dirty="0"/>
          </a:p>
        </p:txBody>
      </p:sp>
      <p:pic>
        <p:nvPicPr>
          <p:cNvPr id="28675" name="Picture 2"/>
          <p:cNvPicPr>
            <a:picLocks noChangeAspect="1"/>
          </p:cNvPicPr>
          <p:nvPr/>
        </p:nvPicPr>
        <p:blipFill>
          <a:blip r:embed="rId1"/>
          <a:stretch>
            <a:fillRect/>
          </a:stretch>
        </p:blipFill>
        <p:spPr>
          <a:xfrm>
            <a:off x="6553200" y="914400"/>
            <a:ext cx="1828800" cy="1647825"/>
          </a:xfrm>
          <a:prstGeom prst="rect">
            <a:avLst/>
          </a:prstGeom>
          <a:noFill/>
          <a:ln w="9525">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7" name="Title 1"/>
          <p:cNvSpPr>
            <a:spLocks noGrp="1"/>
          </p:cNvSpPr>
          <p:nvPr>
            <p:ph type="title"/>
          </p:nvPr>
        </p:nvSpPr>
        <p:spPr>
          <a:xfrm>
            <a:off x="685800" y="228600"/>
            <a:ext cx="7772400" cy="609600"/>
          </a:xfrm>
        </p:spPr>
        <p:txBody>
          <a:bodyPr vert="horz" wrap="square" lIns="91440" tIns="45720" rIns="91440" bIns="45720" anchor="ctr" anchorCtr="0"/>
          <a:p>
            <a:r>
              <a:rPr lang="en-US" altLang="zh-CN" dirty="0">
                <a:solidFill>
                  <a:srgbClr val="FF0000"/>
                </a:solidFill>
              </a:rPr>
              <a:t>Typical forging defects</a:t>
            </a:r>
            <a:endParaRPr lang="en-US" altLang="zh-CN" dirty="0"/>
          </a:p>
        </p:txBody>
      </p:sp>
      <p:sp>
        <p:nvSpPr>
          <p:cNvPr id="29698" name="Content Placeholder 2"/>
          <p:cNvSpPr>
            <a:spLocks noGrp="1"/>
          </p:cNvSpPr>
          <p:nvPr>
            <p:ph idx="1"/>
          </p:nvPr>
        </p:nvSpPr>
        <p:spPr>
          <a:xfrm>
            <a:off x="685800" y="990600"/>
            <a:ext cx="5029200" cy="4495800"/>
          </a:xfrm>
        </p:spPr>
        <p:txBody>
          <a:bodyPr vert="horz" wrap="square" lIns="91440" tIns="45720" rIns="91440" bIns="45720" anchor="t" anchorCtr="0"/>
          <a:p>
            <a:pPr marL="457200" indent="-457200">
              <a:buFont typeface="Times New Roman" panose="02020603050405020304" pitchFamily="18" charset="0"/>
              <a:buAutoNum type="arabicPeriod" startAt="8"/>
            </a:pPr>
            <a:r>
              <a:rPr lang="en-US" altLang="zh-CN" sz="2400" u="sng" dirty="0"/>
              <a:t>Buckling, </a:t>
            </a:r>
            <a:r>
              <a:rPr lang="en-US" altLang="zh-CN" sz="2400" dirty="0"/>
              <a:t>in upsetting forging. Subject to high compressive stress.</a:t>
            </a:r>
            <a:endParaRPr lang="en-US" altLang="zh-CN" sz="2400" dirty="0"/>
          </a:p>
          <a:p>
            <a:pPr marL="457200" indent="-457200">
              <a:buFont typeface="Times New Roman" panose="02020603050405020304" pitchFamily="18" charset="0"/>
              <a:buAutoNum type="arabicPeriod" startAt="8"/>
            </a:pPr>
            <a:r>
              <a:rPr lang="en-US" altLang="zh-CN" sz="2400" u="sng" dirty="0"/>
              <a:t>Surface cracking, </a:t>
            </a:r>
            <a:r>
              <a:rPr lang="en-US" altLang="zh-CN" sz="2400" dirty="0"/>
              <a:t>due to temperature differential between surface and centre, or excessive working of the surface at too low temperature.</a:t>
            </a:r>
            <a:endParaRPr lang="en-US" altLang="zh-CN" sz="2400" dirty="0"/>
          </a:p>
          <a:p>
            <a:pPr marL="457200" indent="-457200">
              <a:buFont typeface="Times New Roman" panose="02020603050405020304" pitchFamily="18" charset="0"/>
              <a:buAutoNum type="arabicPeriod" startAt="8"/>
            </a:pPr>
            <a:r>
              <a:rPr lang="en-US" altLang="zh-CN" sz="2400" u="sng" dirty="0"/>
              <a:t>Microcracking, </a:t>
            </a:r>
            <a:r>
              <a:rPr lang="en-US" altLang="zh-CN" sz="2400" dirty="0"/>
              <a:t>due to residual stress.</a:t>
            </a:r>
            <a:endParaRPr lang="en-US" altLang="zh-CN" sz="2400" dirty="0"/>
          </a:p>
        </p:txBody>
      </p:sp>
      <p:pic>
        <p:nvPicPr>
          <p:cNvPr id="29699" name="Picture 2"/>
          <p:cNvPicPr>
            <a:picLocks noChangeAspect="1"/>
          </p:cNvPicPr>
          <p:nvPr/>
        </p:nvPicPr>
        <p:blipFill>
          <a:blip r:embed="rId1"/>
          <a:stretch>
            <a:fillRect/>
          </a:stretch>
        </p:blipFill>
        <p:spPr>
          <a:xfrm>
            <a:off x="6248400" y="914400"/>
            <a:ext cx="2103438" cy="5105400"/>
          </a:xfrm>
          <a:prstGeom prst="rect">
            <a:avLst/>
          </a:prstGeom>
          <a:noFill/>
          <a:ln w="9525">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Title 1"/>
          <p:cNvSpPr>
            <a:spLocks noGrp="1"/>
          </p:cNvSpPr>
          <p:nvPr>
            <p:ph type="title"/>
          </p:nvPr>
        </p:nvSpPr>
        <p:spPr>
          <a:xfrm>
            <a:off x="609600" y="228600"/>
            <a:ext cx="7772400" cy="609600"/>
          </a:xfrm>
        </p:spPr>
        <p:txBody>
          <a:bodyPr vert="horz" wrap="square" lIns="91440" tIns="45720" rIns="91440" bIns="45720" anchor="ctr" anchorCtr="0"/>
          <a:p>
            <a:r>
              <a:rPr lang="en-US" altLang="zh-CN" dirty="0">
                <a:solidFill>
                  <a:srgbClr val="FF0000"/>
                </a:solidFill>
              </a:rPr>
              <a:t>Typical forging defects</a:t>
            </a:r>
            <a:endParaRPr lang="en-US" altLang="zh-CN" dirty="0">
              <a:solidFill>
                <a:srgbClr val="FF0000"/>
              </a:solidFill>
            </a:endParaRPr>
          </a:p>
        </p:txBody>
      </p:sp>
      <p:pic>
        <p:nvPicPr>
          <p:cNvPr id="30722" name="Picture 2"/>
          <p:cNvPicPr>
            <a:picLocks noGrp="1" noChangeAspect="1"/>
          </p:cNvPicPr>
          <p:nvPr>
            <p:ph idx="1"/>
          </p:nvPr>
        </p:nvPicPr>
        <p:blipFill>
          <a:blip r:embed="rId1"/>
          <a:stretch>
            <a:fillRect/>
          </a:stretch>
        </p:blipFill>
        <p:spPr>
          <a:xfrm>
            <a:off x="381000" y="990600"/>
            <a:ext cx="4953000" cy="3317875"/>
          </a:xfrm>
        </p:spPr>
      </p:pic>
      <p:sp>
        <p:nvSpPr>
          <p:cNvPr id="30723" name="Rectangle 4"/>
          <p:cNvSpPr/>
          <p:nvPr/>
        </p:nvSpPr>
        <p:spPr>
          <a:xfrm>
            <a:off x="304800" y="4267200"/>
            <a:ext cx="8305800" cy="2308225"/>
          </a:xfrm>
          <a:prstGeom prst="rect">
            <a:avLst/>
          </a:prstGeom>
          <a:noFill/>
          <a:ln w="9525">
            <a:noFill/>
          </a:ln>
        </p:spPr>
        <p:txBody>
          <a:bodyPr anchor="t" anchorCtr="0">
            <a:spAutoFit/>
          </a:bodyPr>
          <a:p>
            <a:pPr marL="457200" indent="-457200">
              <a:buFont typeface="Times New Roman" panose="02020603050405020304" pitchFamily="18" charset="0"/>
              <a:buAutoNum type="arabicPeriod" startAt="11"/>
            </a:pPr>
            <a:r>
              <a:rPr lang="en-US" altLang="zh-CN" dirty="0">
                <a:latin typeface="Times New Roman" panose="02020603050405020304" pitchFamily="18" charset="0"/>
              </a:rPr>
              <a:t>Flash line crack, after trimming-occurs more often in thin</a:t>
            </a:r>
            <a:endParaRPr lang="en-US" altLang="zh-CN" dirty="0">
              <a:latin typeface="Times New Roman" panose="02020603050405020304" pitchFamily="18" charset="0"/>
            </a:endParaRPr>
          </a:p>
          <a:p>
            <a:pPr marL="457200" indent="-457200">
              <a:buFont typeface="Times New Roman" panose="02020603050405020304" pitchFamily="18" charset="0"/>
              <a:buAutoNum type="arabicPeriod" startAt="11"/>
            </a:pPr>
            <a:r>
              <a:rPr lang="en-US" altLang="zh-CN" dirty="0">
                <a:latin typeface="Times New Roman" panose="02020603050405020304" pitchFamily="18" charset="0"/>
              </a:rPr>
              <a:t>Work pieces. Therefore should increase the thickness of the flash.</a:t>
            </a:r>
            <a:endParaRPr lang="en-US" altLang="zh-CN" dirty="0">
              <a:latin typeface="Times New Roman" panose="02020603050405020304" pitchFamily="18" charset="0"/>
            </a:endParaRPr>
          </a:p>
          <a:p>
            <a:pPr marL="457200" indent="-457200">
              <a:buFont typeface="Times New Roman" panose="02020603050405020304" pitchFamily="18" charset="0"/>
              <a:buAutoNum type="arabicPeriod" startAt="11"/>
            </a:pPr>
            <a:r>
              <a:rPr lang="en-US" altLang="zh-CN" dirty="0">
                <a:latin typeface="Times New Roman" panose="02020603050405020304" pitchFamily="18" charset="0"/>
              </a:rPr>
              <a:t>Cold shut or fold , due to flash or fin from prior forging steps is forced into the work piece.</a:t>
            </a:r>
            <a:endParaRPr lang="en-US" altLang="zh-CN" dirty="0">
              <a:latin typeface="Times New Roman" panose="02020603050405020304" pitchFamily="18" charset="0"/>
            </a:endParaRPr>
          </a:p>
          <a:p>
            <a:pPr marL="457200" indent="-457200">
              <a:buFont typeface="Times New Roman" panose="02020603050405020304" pitchFamily="18" charset="0"/>
              <a:buAutoNum type="arabicPeriod" startAt="11"/>
            </a:pPr>
            <a:r>
              <a:rPr lang="en-US" altLang="zh-CN" dirty="0">
                <a:latin typeface="Times New Roman" panose="02020603050405020304" pitchFamily="18" charset="0"/>
              </a:rPr>
              <a:t>Internal cracking, due to secondary tensile stress.</a:t>
            </a:r>
            <a:endParaRPr lang="en-US" altLang="zh-CN" dirty="0">
              <a:latin typeface="Times New Roman" panose="02020603050405020304"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5" name="Content Placeholder 2"/>
          <p:cNvSpPr>
            <a:spLocks noGrp="1"/>
          </p:cNvSpPr>
          <p:nvPr>
            <p:ph idx="1"/>
          </p:nvPr>
        </p:nvSpPr>
        <p:spPr/>
        <p:txBody>
          <a:bodyPr vert="horz" wrap="square" lIns="91440" tIns="45720" rIns="91440" bIns="45720" anchor="t" anchorCtr="0"/>
          <a:p>
            <a:pPr>
              <a:buNone/>
            </a:pPr>
            <a:endParaRPr lang="en-US" altLang="zh-CN" dirty="0"/>
          </a:p>
          <a:p>
            <a:pPr>
              <a:buNone/>
            </a:pPr>
            <a:endParaRPr lang="en-US" altLang="zh-CN" dirty="0"/>
          </a:p>
          <a:p>
            <a:pPr>
              <a:buNone/>
            </a:pPr>
            <a:r>
              <a:rPr lang="en-US" altLang="zh-CN" dirty="0"/>
              <a:t>                          Thank you</a:t>
            </a:r>
            <a:endParaRPr lang="en-US" altLang="zh-CN" dirty="0"/>
          </a:p>
        </p:txBody>
      </p:sp>
    </p:spTree>
  </p:cSld>
  <p:clrMapOvr>
    <a:masterClrMapping/>
  </p:clrMapOvr>
</p:sld>
</file>

<file path=ppt/tags/tag1.xml><?xml version="1.0" encoding="utf-8"?>
<p:tagLst xmlns:p="http://schemas.openxmlformats.org/presentationml/2006/main">
  <p:tag name="commondata" val="eyJoZGlkIjoiZWI4MDNiOTRlYzI1YjU1YTJhZGI0NDhkMjVjMGYwNzkifQ=="/>
</p:tagLst>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2400" b="0" i="1"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2400" b="0" i="1"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8389</Words>
  <Application>WPS 演示</Application>
  <PresentationFormat>On-screen Show (4:3)</PresentationFormat>
  <Paragraphs>254</Paragraphs>
  <Slides>28</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28</vt:i4>
      </vt:variant>
    </vt:vector>
  </HeadingPairs>
  <TitlesOfParts>
    <vt:vector size="36" baseType="lpstr">
      <vt:lpstr>Arial</vt:lpstr>
      <vt:lpstr>宋体</vt:lpstr>
      <vt:lpstr>Wingdings</vt:lpstr>
      <vt:lpstr>Times New Roman</vt:lpstr>
      <vt:lpstr>微软雅黑</vt:lpstr>
      <vt:lpstr>Arial Unicode MS</vt:lpstr>
      <vt:lpstr>Calibri</vt:lpstr>
      <vt:lpstr>Default Design</vt:lpstr>
      <vt:lpstr>PowerPoint 演示文稿</vt:lpstr>
      <vt:lpstr>Introduction</vt:lpstr>
      <vt:lpstr>PowerPoint 演示文稿</vt:lpstr>
      <vt:lpstr>Forging operations</vt:lpstr>
      <vt:lpstr>PowerPoint 演示文稿</vt:lpstr>
      <vt:lpstr>PowerPoint 演示文稿</vt:lpstr>
      <vt:lpstr>Classification of forging processes</vt:lpstr>
      <vt:lpstr>Forming machines</vt:lpstr>
      <vt:lpstr>Hammer and press forging processes</vt:lpstr>
      <vt:lpstr>Board hammer –forging hammer</vt:lpstr>
      <vt:lpstr>Forging hammer or drop hammer</vt:lpstr>
      <vt:lpstr>Example: Forging hammer or drop hammer</vt:lpstr>
      <vt:lpstr>Power hammer</vt:lpstr>
      <vt:lpstr>Hydraulic press forging</vt:lpstr>
      <vt:lpstr>Example: Hydraulic Press forging</vt:lpstr>
      <vt:lpstr>Mechanical press forging</vt:lpstr>
      <vt:lpstr>Closed and open die forging processes</vt:lpstr>
      <vt:lpstr>Open-die forging</vt:lpstr>
      <vt:lpstr>Closed-die forging (or impression-die forging)</vt:lpstr>
      <vt:lpstr>Closed-die forging operation</vt:lpstr>
      <vt:lpstr>Functions of flash</vt:lpstr>
      <vt:lpstr>Example: Die set and forging steps for the manufacturing of an automobile engine connecting rod</vt:lpstr>
      <vt:lpstr>Die materials</vt:lpstr>
      <vt:lpstr>Effect of forging on microstructure</vt:lpstr>
      <vt:lpstr>Typical forging defects</vt:lpstr>
      <vt:lpstr>Typical forging defects</vt:lpstr>
      <vt:lpstr>Typical forging defects</vt:lpstr>
      <vt:lpstr>PowerPoint 演示文稿</vt:lpstr>
    </vt:vector>
  </TitlesOfParts>
  <Company>College of Engineering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13</dc:title>
  <dc:creator>sky2656</dc:creator>
  <cp:lastModifiedBy>Mark</cp:lastModifiedBy>
  <cp:revision>100</cp:revision>
  <dcterms:created xsi:type="dcterms:W3CDTF">2003-09-26T20:36:00Z</dcterms:created>
  <dcterms:modified xsi:type="dcterms:W3CDTF">2024-08-13T01:28:56Z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5C3CD7DB35274D4081B837E940A03AFC_12</vt:lpwstr>
  </property>
  <property fmtid="{D5CDD505-2E9C-101B-9397-08002B2CF9AE}" pid="3" name="KSOProductBuildVer">
    <vt:lpwstr>2052-12.1.0.17147</vt:lpwstr>
  </property>
</Properties>
</file>